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8" r:id="rId2"/>
    <p:sldId id="278" r:id="rId3"/>
    <p:sldId id="257" r:id="rId4"/>
    <p:sldId id="266" r:id="rId5"/>
    <p:sldId id="265" r:id="rId6"/>
    <p:sldId id="259" r:id="rId7"/>
    <p:sldId id="280" r:id="rId8"/>
    <p:sldId id="279" r:id="rId9"/>
    <p:sldId id="281" r:id="rId10"/>
    <p:sldId id="282" r:id="rId11"/>
    <p:sldId id="275" r:id="rId12"/>
    <p:sldId id="263" r:id="rId13"/>
    <p:sldId id="267" r:id="rId14"/>
    <p:sldId id="276" r:id="rId15"/>
    <p:sldId id="268" r:id="rId16"/>
    <p:sldId id="277" r:id="rId17"/>
    <p:sldId id="274" r:id="rId1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3" autoAdjust="0"/>
    <p:restoredTop sz="80175" autoAdjust="0"/>
  </p:normalViewPr>
  <p:slideViewPr>
    <p:cSldViewPr showGuides="1">
      <p:cViewPr>
        <p:scale>
          <a:sx n="100" d="100"/>
          <a:sy n="100" d="100"/>
        </p:scale>
        <p:origin x="-1434" y="0"/>
      </p:cViewPr>
      <p:guideLst>
        <p:guide orient="horz" pos="2160"/>
        <p:guide pos="2880"/>
      </p:guideLst>
    </p:cSldViewPr>
  </p:slideViewPr>
  <p:notesTextViewPr>
    <p:cViewPr>
      <p:scale>
        <a:sx n="1" d="1"/>
        <a:sy n="1" d="1"/>
      </p:scale>
      <p:origin x="0" y="0"/>
    </p:cViewPr>
  </p:notesTextViewPr>
  <p:notesViewPr>
    <p:cSldViewPr showGuides="1">
      <p:cViewPr varScale="1">
        <p:scale>
          <a:sx n="81" d="100"/>
          <a:sy n="81" d="100"/>
        </p:scale>
        <p:origin x="-195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0D83E-3374-4A35-BDAF-F59FDF8A1FE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D158CBE1-A9D3-4A4D-8DED-69FBD8B5EA37}">
      <dgm:prSet phldrT="[Text]"/>
      <dgm:spPr/>
      <dgm:t>
        <a:bodyPr/>
        <a:lstStyle/>
        <a:p>
          <a:r>
            <a:rPr lang="en-US" dirty="0" smtClean="0"/>
            <a:t>Stream 1</a:t>
          </a:r>
          <a:endParaRPr lang="en-US" dirty="0"/>
        </a:p>
      </dgm:t>
    </dgm:pt>
    <dgm:pt modelId="{ACBFD0FF-BE30-40C6-A538-0EFC9C485AC3}" type="parTrans" cxnId="{8547F708-259E-45C0-9538-7CE772B29E43}">
      <dgm:prSet/>
      <dgm:spPr/>
      <dgm:t>
        <a:bodyPr/>
        <a:lstStyle/>
        <a:p>
          <a:endParaRPr lang="en-US"/>
        </a:p>
      </dgm:t>
    </dgm:pt>
    <dgm:pt modelId="{DE5E3B6B-F17E-4A1E-92BF-CBBB79D07C45}" type="sibTrans" cxnId="{8547F708-259E-45C0-9538-7CE772B29E43}">
      <dgm:prSet/>
      <dgm:spPr>
        <a:solidFill>
          <a:schemeClr val="accent2"/>
        </a:solidFill>
      </dgm:spPr>
      <dgm:t>
        <a:bodyPr/>
        <a:lstStyle/>
        <a:p>
          <a:endParaRPr lang="en-US"/>
        </a:p>
      </dgm:t>
    </dgm:pt>
    <dgm:pt modelId="{6A89AD82-D1C7-4F1D-BD30-98587B97FCFE}">
      <dgm:prSet phldrT="[Text]"/>
      <dgm:spPr/>
      <dgm:t>
        <a:bodyPr/>
        <a:lstStyle/>
        <a:p>
          <a:r>
            <a:rPr lang="en-US" dirty="0" smtClean="0"/>
            <a:t>Stream 2</a:t>
          </a:r>
          <a:endParaRPr lang="en-US" dirty="0"/>
        </a:p>
      </dgm:t>
    </dgm:pt>
    <dgm:pt modelId="{D1B00266-0013-4D9B-80D9-C832AEAB7CF7}" type="parTrans" cxnId="{EE468A1C-316F-4D44-B8A7-B270A190C2BF}">
      <dgm:prSet/>
      <dgm:spPr/>
      <dgm:t>
        <a:bodyPr/>
        <a:lstStyle/>
        <a:p>
          <a:endParaRPr lang="en-US"/>
        </a:p>
      </dgm:t>
    </dgm:pt>
    <dgm:pt modelId="{8378155A-DB49-4288-AFD7-02B087409A03}" type="sibTrans" cxnId="{EE468A1C-316F-4D44-B8A7-B270A190C2BF}">
      <dgm:prSet/>
      <dgm:spPr>
        <a:solidFill>
          <a:schemeClr val="accent2"/>
        </a:solidFill>
      </dgm:spPr>
      <dgm:t>
        <a:bodyPr/>
        <a:lstStyle/>
        <a:p>
          <a:endParaRPr lang="en-US"/>
        </a:p>
      </dgm:t>
    </dgm:pt>
    <dgm:pt modelId="{E102C430-287D-4150-B5B6-050C5C309D38}">
      <dgm:prSet phldrT="[Text]"/>
      <dgm:spPr/>
      <dgm:t>
        <a:bodyPr/>
        <a:lstStyle/>
        <a:p>
          <a:r>
            <a:rPr lang="en-US" dirty="0" smtClean="0"/>
            <a:t>Integrated &amp; Coordinated Services</a:t>
          </a:r>
          <a:endParaRPr lang="en-US" dirty="0"/>
        </a:p>
      </dgm:t>
    </dgm:pt>
    <dgm:pt modelId="{38C9A8F6-FFE6-42DA-B4B0-AAD3D9B5F1C8}" type="parTrans" cxnId="{9F59D110-4611-4B0D-9173-B6ABBB3A2859}">
      <dgm:prSet/>
      <dgm:spPr/>
      <dgm:t>
        <a:bodyPr/>
        <a:lstStyle/>
        <a:p>
          <a:endParaRPr lang="en-US"/>
        </a:p>
      </dgm:t>
    </dgm:pt>
    <dgm:pt modelId="{BB4B66A4-AEE9-4DFE-B997-CACDB330D1BE}" type="sibTrans" cxnId="{9F59D110-4611-4B0D-9173-B6ABBB3A2859}">
      <dgm:prSet/>
      <dgm:spPr/>
      <dgm:t>
        <a:bodyPr/>
        <a:lstStyle/>
        <a:p>
          <a:endParaRPr lang="en-US"/>
        </a:p>
      </dgm:t>
    </dgm:pt>
    <dgm:pt modelId="{4C6CB4EC-C54A-40F5-90FB-F255447076AD}" type="pres">
      <dgm:prSet presAssocID="{1FB0D83E-3374-4A35-BDAF-F59FDF8A1FE2}" presName="Name0" presStyleCnt="0">
        <dgm:presLayoutVars>
          <dgm:dir/>
          <dgm:resizeHandles val="exact"/>
        </dgm:presLayoutVars>
      </dgm:prSet>
      <dgm:spPr/>
    </dgm:pt>
    <dgm:pt modelId="{C7BF242B-9B40-429C-8C48-499D6DF3C6A7}" type="pres">
      <dgm:prSet presAssocID="{1FB0D83E-3374-4A35-BDAF-F59FDF8A1FE2}" presName="vNodes" presStyleCnt="0"/>
      <dgm:spPr/>
    </dgm:pt>
    <dgm:pt modelId="{24C2B17A-A1A9-4711-BA21-1237F3ED2999}" type="pres">
      <dgm:prSet presAssocID="{D158CBE1-A9D3-4A4D-8DED-69FBD8B5EA37}" presName="node" presStyleLbl="node1" presStyleIdx="0" presStyleCnt="3">
        <dgm:presLayoutVars>
          <dgm:bulletEnabled val="1"/>
        </dgm:presLayoutVars>
      </dgm:prSet>
      <dgm:spPr/>
      <dgm:t>
        <a:bodyPr/>
        <a:lstStyle/>
        <a:p>
          <a:endParaRPr lang="en-US"/>
        </a:p>
      </dgm:t>
    </dgm:pt>
    <dgm:pt modelId="{8F19A2F9-BF3D-402A-88A9-47B36C94F215}" type="pres">
      <dgm:prSet presAssocID="{DE5E3B6B-F17E-4A1E-92BF-CBBB79D07C45}" presName="spacerT" presStyleCnt="0"/>
      <dgm:spPr/>
    </dgm:pt>
    <dgm:pt modelId="{0989260D-5513-40E6-B76C-5D74A029BB00}" type="pres">
      <dgm:prSet presAssocID="{DE5E3B6B-F17E-4A1E-92BF-CBBB79D07C45}" presName="sibTrans" presStyleLbl="sibTrans2D1" presStyleIdx="0" presStyleCnt="2"/>
      <dgm:spPr/>
      <dgm:t>
        <a:bodyPr/>
        <a:lstStyle/>
        <a:p>
          <a:endParaRPr lang="en-US"/>
        </a:p>
      </dgm:t>
    </dgm:pt>
    <dgm:pt modelId="{0503E0F5-252E-46D6-AD7D-2A8E56361352}" type="pres">
      <dgm:prSet presAssocID="{DE5E3B6B-F17E-4A1E-92BF-CBBB79D07C45}" presName="spacerB" presStyleCnt="0"/>
      <dgm:spPr/>
    </dgm:pt>
    <dgm:pt modelId="{09EAFC13-68E6-49F8-AAB7-EC21E3B53EF0}" type="pres">
      <dgm:prSet presAssocID="{6A89AD82-D1C7-4F1D-BD30-98587B97FCFE}" presName="node" presStyleLbl="node1" presStyleIdx="1" presStyleCnt="3">
        <dgm:presLayoutVars>
          <dgm:bulletEnabled val="1"/>
        </dgm:presLayoutVars>
      </dgm:prSet>
      <dgm:spPr/>
      <dgm:t>
        <a:bodyPr/>
        <a:lstStyle/>
        <a:p>
          <a:endParaRPr lang="en-US"/>
        </a:p>
      </dgm:t>
    </dgm:pt>
    <dgm:pt modelId="{5E532ABC-E833-4291-A192-E9C2846CAB76}" type="pres">
      <dgm:prSet presAssocID="{1FB0D83E-3374-4A35-BDAF-F59FDF8A1FE2}" presName="sibTransLast" presStyleLbl="sibTrans2D1" presStyleIdx="1" presStyleCnt="2"/>
      <dgm:spPr/>
      <dgm:t>
        <a:bodyPr/>
        <a:lstStyle/>
        <a:p>
          <a:endParaRPr lang="en-US"/>
        </a:p>
      </dgm:t>
    </dgm:pt>
    <dgm:pt modelId="{364ED553-AD1F-48C1-A14F-E79E102FCA9F}" type="pres">
      <dgm:prSet presAssocID="{1FB0D83E-3374-4A35-BDAF-F59FDF8A1FE2}" presName="connectorText" presStyleLbl="sibTrans2D1" presStyleIdx="1" presStyleCnt="2"/>
      <dgm:spPr/>
      <dgm:t>
        <a:bodyPr/>
        <a:lstStyle/>
        <a:p>
          <a:endParaRPr lang="en-US"/>
        </a:p>
      </dgm:t>
    </dgm:pt>
    <dgm:pt modelId="{6C7BA232-94A6-4BB0-9182-E78882F2FA03}" type="pres">
      <dgm:prSet presAssocID="{1FB0D83E-3374-4A35-BDAF-F59FDF8A1FE2}" presName="lastNode" presStyleLbl="node1" presStyleIdx="2" presStyleCnt="3">
        <dgm:presLayoutVars>
          <dgm:bulletEnabled val="1"/>
        </dgm:presLayoutVars>
      </dgm:prSet>
      <dgm:spPr/>
      <dgm:t>
        <a:bodyPr/>
        <a:lstStyle/>
        <a:p>
          <a:endParaRPr lang="en-US"/>
        </a:p>
      </dgm:t>
    </dgm:pt>
  </dgm:ptLst>
  <dgm:cxnLst>
    <dgm:cxn modelId="{2BE94674-CD11-4E66-827B-151574D37B49}" type="presOf" srcId="{8378155A-DB49-4288-AFD7-02B087409A03}" destId="{364ED553-AD1F-48C1-A14F-E79E102FCA9F}" srcOrd="1" destOrd="0" presId="urn:microsoft.com/office/officeart/2005/8/layout/equation2"/>
    <dgm:cxn modelId="{F8415B43-BE68-4F49-815E-618D47B29FEF}" type="presOf" srcId="{8378155A-DB49-4288-AFD7-02B087409A03}" destId="{5E532ABC-E833-4291-A192-E9C2846CAB76}" srcOrd="0" destOrd="0" presId="urn:microsoft.com/office/officeart/2005/8/layout/equation2"/>
    <dgm:cxn modelId="{9F59D110-4611-4B0D-9173-B6ABBB3A2859}" srcId="{1FB0D83E-3374-4A35-BDAF-F59FDF8A1FE2}" destId="{E102C430-287D-4150-B5B6-050C5C309D38}" srcOrd="2" destOrd="0" parTransId="{38C9A8F6-FFE6-42DA-B4B0-AAD3D9B5F1C8}" sibTransId="{BB4B66A4-AEE9-4DFE-B997-CACDB330D1BE}"/>
    <dgm:cxn modelId="{EE468A1C-316F-4D44-B8A7-B270A190C2BF}" srcId="{1FB0D83E-3374-4A35-BDAF-F59FDF8A1FE2}" destId="{6A89AD82-D1C7-4F1D-BD30-98587B97FCFE}" srcOrd="1" destOrd="0" parTransId="{D1B00266-0013-4D9B-80D9-C832AEAB7CF7}" sibTransId="{8378155A-DB49-4288-AFD7-02B087409A03}"/>
    <dgm:cxn modelId="{8547F708-259E-45C0-9538-7CE772B29E43}" srcId="{1FB0D83E-3374-4A35-BDAF-F59FDF8A1FE2}" destId="{D158CBE1-A9D3-4A4D-8DED-69FBD8B5EA37}" srcOrd="0" destOrd="0" parTransId="{ACBFD0FF-BE30-40C6-A538-0EFC9C485AC3}" sibTransId="{DE5E3B6B-F17E-4A1E-92BF-CBBB79D07C45}"/>
    <dgm:cxn modelId="{7A2000E4-E80E-48C4-BF99-F7CAB35126A0}" type="presOf" srcId="{D158CBE1-A9D3-4A4D-8DED-69FBD8B5EA37}" destId="{24C2B17A-A1A9-4711-BA21-1237F3ED2999}" srcOrd="0" destOrd="0" presId="urn:microsoft.com/office/officeart/2005/8/layout/equation2"/>
    <dgm:cxn modelId="{BE27A179-CC8B-473C-AA3B-7C6C69BC42B2}" type="presOf" srcId="{DE5E3B6B-F17E-4A1E-92BF-CBBB79D07C45}" destId="{0989260D-5513-40E6-B76C-5D74A029BB00}" srcOrd="0" destOrd="0" presId="urn:microsoft.com/office/officeart/2005/8/layout/equation2"/>
    <dgm:cxn modelId="{535D99C7-64D1-4F32-A5BD-75F2E2B044DE}" type="presOf" srcId="{6A89AD82-D1C7-4F1D-BD30-98587B97FCFE}" destId="{09EAFC13-68E6-49F8-AAB7-EC21E3B53EF0}" srcOrd="0" destOrd="0" presId="urn:microsoft.com/office/officeart/2005/8/layout/equation2"/>
    <dgm:cxn modelId="{C63B1FC8-FFB5-4980-92C6-20930126F56C}" type="presOf" srcId="{1FB0D83E-3374-4A35-BDAF-F59FDF8A1FE2}" destId="{4C6CB4EC-C54A-40F5-90FB-F255447076AD}" srcOrd="0" destOrd="0" presId="urn:microsoft.com/office/officeart/2005/8/layout/equation2"/>
    <dgm:cxn modelId="{42D9AF30-D86F-4549-BD29-D9440244B13A}" type="presOf" srcId="{E102C430-287D-4150-B5B6-050C5C309D38}" destId="{6C7BA232-94A6-4BB0-9182-E78882F2FA03}" srcOrd="0" destOrd="0" presId="urn:microsoft.com/office/officeart/2005/8/layout/equation2"/>
    <dgm:cxn modelId="{9B6DD1EC-4BF6-4102-8168-9765D1DFACE8}" type="presParOf" srcId="{4C6CB4EC-C54A-40F5-90FB-F255447076AD}" destId="{C7BF242B-9B40-429C-8C48-499D6DF3C6A7}" srcOrd="0" destOrd="0" presId="urn:microsoft.com/office/officeart/2005/8/layout/equation2"/>
    <dgm:cxn modelId="{D9151394-CD80-4DBB-911B-A89A67054D7B}" type="presParOf" srcId="{C7BF242B-9B40-429C-8C48-499D6DF3C6A7}" destId="{24C2B17A-A1A9-4711-BA21-1237F3ED2999}" srcOrd="0" destOrd="0" presId="urn:microsoft.com/office/officeart/2005/8/layout/equation2"/>
    <dgm:cxn modelId="{46EA6F27-4BA6-489F-973C-0942B2EE5777}" type="presParOf" srcId="{C7BF242B-9B40-429C-8C48-499D6DF3C6A7}" destId="{8F19A2F9-BF3D-402A-88A9-47B36C94F215}" srcOrd="1" destOrd="0" presId="urn:microsoft.com/office/officeart/2005/8/layout/equation2"/>
    <dgm:cxn modelId="{B2EF425B-678B-4AA0-B78E-BA7BA9C5E841}" type="presParOf" srcId="{C7BF242B-9B40-429C-8C48-499D6DF3C6A7}" destId="{0989260D-5513-40E6-B76C-5D74A029BB00}" srcOrd="2" destOrd="0" presId="urn:microsoft.com/office/officeart/2005/8/layout/equation2"/>
    <dgm:cxn modelId="{D3F56822-3BC6-45A9-A695-C126DBFEAFFD}" type="presParOf" srcId="{C7BF242B-9B40-429C-8C48-499D6DF3C6A7}" destId="{0503E0F5-252E-46D6-AD7D-2A8E56361352}" srcOrd="3" destOrd="0" presId="urn:microsoft.com/office/officeart/2005/8/layout/equation2"/>
    <dgm:cxn modelId="{F1033DCC-650C-45B7-9981-7D578350938F}" type="presParOf" srcId="{C7BF242B-9B40-429C-8C48-499D6DF3C6A7}" destId="{09EAFC13-68E6-49F8-AAB7-EC21E3B53EF0}" srcOrd="4" destOrd="0" presId="urn:microsoft.com/office/officeart/2005/8/layout/equation2"/>
    <dgm:cxn modelId="{9D9F9F75-B405-4C9D-ABD0-734772D6DB27}" type="presParOf" srcId="{4C6CB4EC-C54A-40F5-90FB-F255447076AD}" destId="{5E532ABC-E833-4291-A192-E9C2846CAB76}" srcOrd="1" destOrd="0" presId="urn:microsoft.com/office/officeart/2005/8/layout/equation2"/>
    <dgm:cxn modelId="{1E5D46D1-553B-4316-9164-08EA1980C6EC}" type="presParOf" srcId="{5E532ABC-E833-4291-A192-E9C2846CAB76}" destId="{364ED553-AD1F-48C1-A14F-E79E102FCA9F}" srcOrd="0" destOrd="0" presId="urn:microsoft.com/office/officeart/2005/8/layout/equation2"/>
    <dgm:cxn modelId="{D1A4B9D4-8C61-47F4-AB43-38628D1F5970}" type="presParOf" srcId="{4C6CB4EC-C54A-40F5-90FB-F255447076AD}" destId="{6C7BA232-94A6-4BB0-9182-E78882F2FA03}"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2B17A-A1A9-4711-BA21-1237F3ED2999}">
      <dsp:nvSpPr>
        <dsp:cNvPr id="0" name=""/>
        <dsp:cNvSpPr/>
      </dsp:nvSpPr>
      <dsp:spPr>
        <a:xfrm>
          <a:off x="339458" y="1306"/>
          <a:ext cx="1314245" cy="13142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Stream 1</a:t>
          </a:r>
          <a:endParaRPr lang="en-US" sz="1800" kern="1200" dirty="0"/>
        </a:p>
      </dsp:txBody>
      <dsp:txXfrm>
        <a:off x="531925" y="193773"/>
        <a:ext cx="929311" cy="929311"/>
      </dsp:txXfrm>
    </dsp:sp>
    <dsp:sp modelId="{0989260D-5513-40E6-B76C-5D74A029BB00}">
      <dsp:nvSpPr>
        <dsp:cNvPr id="0" name=""/>
        <dsp:cNvSpPr/>
      </dsp:nvSpPr>
      <dsp:spPr>
        <a:xfrm>
          <a:off x="615449" y="1422268"/>
          <a:ext cx="762262" cy="762262"/>
        </a:xfrm>
        <a:prstGeom prst="mathPlus">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16487" y="1713757"/>
        <a:ext cx="560186" cy="179284"/>
      </dsp:txXfrm>
    </dsp:sp>
    <dsp:sp modelId="{09EAFC13-68E6-49F8-AAB7-EC21E3B53EF0}">
      <dsp:nvSpPr>
        <dsp:cNvPr id="0" name=""/>
        <dsp:cNvSpPr/>
      </dsp:nvSpPr>
      <dsp:spPr>
        <a:xfrm>
          <a:off x="339458" y="2291247"/>
          <a:ext cx="1314245" cy="13142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Stream 2</a:t>
          </a:r>
          <a:endParaRPr lang="en-US" sz="1800" kern="1200" dirty="0"/>
        </a:p>
      </dsp:txBody>
      <dsp:txXfrm>
        <a:off x="531925" y="2483714"/>
        <a:ext cx="929311" cy="929311"/>
      </dsp:txXfrm>
    </dsp:sp>
    <dsp:sp modelId="{5E532ABC-E833-4291-A192-E9C2846CAB76}">
      <dsp:nvSpPr>
        <dsp:cNvPr id="0" name=""/>
        <dsp:cNvSpPr/>
      </dsp:nvSpPr>
      <dsp:spPr>
        <a:xfrm>
          <a:off x="1850840" y="1558950"/>
          <a:ext cx="417930" cy="488899"/>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850840" y="1656730"/>
        <a:ext cx="292551" cy="293339"/>
      </dsp:txXfrm>
    </dsp:sp>
    <dsp:sp modelId="{6C7BA232-94A6-4BB0-9182-E78882F2FA03}">
      <dsp:nvSpPr>
        <dsp:cNvPr id="0" name=""/>
        <dsp:cNvSpPr/>
      </dsp:nvSpPr>
      <dsp:spPr>
        <a:xfrm>
          <a:off x="2442250" y="489154"/>
          <a:ext cx="2628490" cy="26284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Integrated &amp; Coordinated Services</a:t>
          </a:r>
          <a:endParaRPr lang="en-US" sz="2300" kern="1200" dirty="0"/>
        </a:p>
      </dsp:txBody>
      <dsp:txXfrm>
        <a:off x="2827183" y="874087"/>
        <a:ext cx="1858624" cy="185862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215FFD82-B636-4E4C-AB24-B7B56D061070}" type="datetimeFigureOut">
              <a:rPr lang="en-US" smtClean="0"/>
              <a:t>12/20/2016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F1951B3C-686E-42FF-B8EF-410841353DB7}" type="slidenum">
              <a:rPr lang="en-US" smtClean="0"/>
              <a:t>‹#›</a:t>
            </a:fld>
            <a:endParaRPr lang="en-US"/>
          </a:p>
        </p:txBody>
      </p:sp>
    </p:spTree>
    <p:extLst>
      <p:ext uri="{BB962C8B-B14F-4D97-AF65-F5344CB8AC3E}">
        <p14:creationId xmlns:p14="http://schemas.microsoft.com/office/powerpoint/2010/main" val="3976786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4011" y="0"/>
            <a:ext cx="3169920" cy="480060"/>
          </a:xfrm>
          <a:prstGeom prst="rect">
            <a:avLst/>
          </a:prstGeom>
        </p:spPr>
        <p:txBody>
          <a:bodyPr vert="horz" lIns="96653" tIns="48327" rIns="96653" bIns="48327" rtlCol="0"/>
          <a:lstStyle>
            <a:lvl1pPr algn="r">
              <a:defRPr sz="1200"/>
            </a:lvl1pPr>
          </a:lstStyle>
          <a:p>
            <a:fld id="{1CB80F1F-AE7F-4112-BD1F-7EC85A545A26}" type="datetimeFigureOut">
              <a:rPr lang="en-US" smtClean="0"/>
              <a:t>12/20/2016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18"/>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4011" y="9118918"/>
            <a:ext cx="3169920" cy="480060"/>
          </a:xfrm>
          <a:prstGeom prst="rect">
            <a:avLst/>
          </a:prstGeom>
        </p:spPr>
        <p:txBody>
          <a:bodyPr vert="horz" lIns="96653" tIns="48327" rIns="96653" bIns="48327" rtlCol="0" anchor="b"/>
          <a:lstStyle>
            <a:lvl1pPr algn="r">
              <a:defRPr sz="1200"/>
            </a:lvl1pPr>
          </a:lstStyle>
          <a:p>
            <a:fld id="{BE664605-3CEA-4A26-B7C7-6FCD1C110CD9}" type="slidenum">
              <a:rPr lang="en-US" smtClean="0"/>
              <a:t>‹#›</a:t>
            </a:fld>
            <a:endParaRPr lang="en-US"/>
          </a:p>
        </p:txBody>
      </p:sp>
    </p:spTree>
    <p:extLst>
      <p:ext uri="{BB962C8B-B14F-4D97-AF65-F5344CB8AC3E}">
        <p14:creationId xmlns:p14="http://schemas.microsoft.com/office/powerpoint/2010/main" val="56161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1</a:t>
            </a:fld>
            <a:endParaRPr lang="en-US"/>
          </a:p>
        </p:txBody>
      </p:sp>
    </p:spTree>
    <p:extLst>
      <p:ext uri="{BB962C8B-B14F-4D97-AF65-F5344CB8AC3E}">
        <p14:creationId xmlns:p14="http://schemas.microsoft.com/office/powerpoint/2010/main" val="263699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10</a:t>
            </a:fld>
            <a:endParaRPr lang="en-US"/>
          </a:p>
        </p:txBody>
      </p:sp>
    </p:spTree>
    <p:extLst>
      <p:ext uri="{BB962C8B-B14F-4D97-AF65-F5344CB8AC3E}">
        <p14:creationId xmlns:p14="http://schemas.microsoft.com/office/powerpoint/2010/main" val="172882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11</a:t>
            </a:fld>
            <a:endParaRPr lang="en-US"/>
          </a:p>
        </p:txBody>
      </p:sp>
    </p:spTree>
    <p:extLst>
      <p:ext uri="{BB962C8B-B14F-4D97-AF65-F5344CB8AC3E}">
        <p14:creationId xmlns:p14="http://schemas.microsoft.com/office/powerpoint/2010/main" val="222561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12</a:t>
            </a:fld>
            <a:endParaRPr lang="en-US"/>
          </a:p>
        </p:txBody>
      </p:sp>
    </p:spTree>
    <p:extLst>
      <p:ext uri="{BB962C8B-B14F-4D97-AF65-F5344CB8AC3E}">
        <p14:creationId xmlns:p14="http://schemas.microsoft.com/office/powerpoint/2010/main" val="314245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02581"/>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465" indent="-294687" eaLnBrk="0" hangingPunct="0">
              <a:spcBef>
                <a:spcPct val="30000"/>
              </a:spcBef>
              <a:defRPr sz="1200">
                <a:solidFill>
                  <a:schemeClr val="tx1"/>
                </a:solidFill>
                <a:latin typeface="Calibri" pitchFamily="34" charset="0"/>
              </a:defRPr>
            </a:lvl2pPr>
            <a:lvl3pPr marL="1185330" indent="-235421" eaLnBrk="0" hangingPunct="0">
              <a:spcBef>
                <a:spcPct val="30000"/>
              </a:spcBef>
              <a:defRPr sz="1200">
                <a:solidFill>
                  <a:schemeClr val="tx1"/>
                </a:solidFill>
                <a:latin typeface="Calibri" pitchFamily="34" charset="0"/>
              </a:defRPr>
            </a:lvl3pPr>
            <a:lvl4pPr marL="1661108" indent="-235421" eaLnBrk="0" hangingPunct="0">
              <a:spcBef>
                <a:spcPct val="30000"/>
              </a:spcBef>
              <a:defRPr sz="1200">
                <a:solidFill>
                  <a:schemeClr val="tx1"/>
                </a:solidFill>
                <a:latin typeface="Calibri" pitchFamily="34" charset="0"/>
              </a:defRPr>
            </a:lvl4pPr>
            <a:lvl5pPr marL="2133593" indent="-235421" eaLnBrk="0" hangingPunct="0">
              <a:spcBef>
                <a:spcPct val="30000"/>
              </a:spcBef>
              <a:defRPr sz="1200">
                <a:solidFill>
                  <a:schemeClr val="tx1"/>
                </a:solidFill>
                <a:latin typeface="Calibri" pitchFamily="34" charset="0"/>
              </a:defRPr>
            </a:lvl5pPr>
            <a:lvl6pPr marL="2607722" indent="-235421" eaLnBrk="0" fontAlgn="base" hangingPunct="0">
              <a:spcBef>
                <a:spcPct val="30000"/>
              </a:spcBef>
              <a:spcAft>
                <a:spcPct val="0"/>
              </a:spcAft>
              <a:defRPr sz="1200">
                <a:solidFill>
                  <a:schemeClr val="tx1"/>
                </a:solidFill>
                <a:latin typeface="Calibri" pitchFamily="34" charset="0"/>
              </a:defRPr>
            </a:lvl6pPr>
            <a:lvl7pPr marL="3081856" indent="-235421" eaLnBrk="0" fontAlgn="base" hangingPunct="0">
              <a:spcBef>
                <a:spcPct val="30000"/>
              </a:spcBef>
              <a:spcAft>
                <a:spcPct val="0"/>
              </a:spcAft>
              <a:defRPr sz="1200">
                <a:solidFill>
                  <a:schemeClr val="tx1"/>
                </a:solidFill>
                <a:latin typeface="Calibri" pitchFamily="34" charset="0"/>
              </a:defRPr>
            </a:lvl7pPr>
            <a:lvl8pPr marL="3555989" indent="-235421" eaLnBrk="0" fontAlgn="base" hangingPunct="0">
              <a:spcBef>
                <a:spcPct val="30000"/>
              </a:spcBef>
              <a:spcAft>
                <a:spcPct val="0"/>
              </a:spcAft>
              <a:defRPr sz="1200">
                <a:solidFill>
                  <a:schemeClr val="tx1"/>
                </a:solidFill>
                <a:latin typeface="Calibri" pitchFamily="34" charset="0"/>
              </a:defRPr>
            </a:lvl8pPr>
            <a:lvl9pPr marL="4030118" indent="-23542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A42B07-AFF2-454D-AB10-8F07B86A3C20}" type="slidenum">
              <a:rPr lang="en-CA" altLang="en-US" smtClean="0">
                <a:solidFill>
                  <a:prstClr val="black"/>
                </a:solidFill>
                <a:latin typeface="Verdana" pitchFamily="34" charset="0"/>
              </a:rPr>
              <a:pPr eaLnBrk="1" hangingPunct="1">
                <a:spcBef>
                  <a:spcPct val="0"/>
                </a:spcBef>
              </a:pPr>
              <a:t>13</a:t>
            </a:fld>
            <a:endParaRPr lang="en-CA" altLang="en-US">
              <a:solidFill>
                <a:prstClr val="black"/>
              </a:solidFill>
              <a:latin typeface="Verdana" pitchFamily="34" charset="0"/>
            </a:endParaRPr>
          </a:p>
        </p:txBody>
      </p:sp>
    </p:spTree>
    <p:extLst>
      <p:ext uri="{BB962C8B-B14F-4D97-AF65-F5344CB8AC3E}">
        <p14:creationId xmlns:p14="http://schemas.microsoft.com/office/powerpoint/2010/main" val="2042016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14</a:t>
            </a:fld>
            <a:endParaRPr lang="en-US"/>
          </a:p>
        </p:txBody>
      </p:sp>
    </p:spTree>
    <p:extLst>
      <p:ext uri="{BB962C8B-B14F-4D97-AF65-F5344CB8AC3E}">
        <p14:creationId xmlns:p14="http://schemas.microsoft.com/office/powerpoint/2010/main" val="67282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15</a:t>
            </a:fld>
            <a:endParaRPr lang="en-US"/>
          </a:p>
        </p:txBody>
      </p:sp>
    </p:spTree>
    <p:extLst>
      <p:ext uri="{BB962C8B-B14F-4D97-AF65-F5344CB8AC3E}">
        <p14:creationId xmlns:p14="http://schemas.microsoft.com/office/powerpoint/2010/main" val="3399959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16</a:t>
            </a:fld>
            <a:endParaRPr lang="en-US"/>
          </a:p>
        </p:txBody>
      </p:sp>
    </p:spTree>
    <p:extLst>
      <p:ext uri="{BB962C8B-B14F-4D97-AF65-F5344CB8AC3E}">
        <p14:creationId xmlns:p14="http://schemas.microsoft.com/office/powerpoint/2010/main" val="2168812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17</a:t>
            </a:fld>
            <a:endParaRPr lang="en-US"/>
          </a:p>
        </p:txBody>
      </p:sp>
    </p:spTree>
    <p:extLst>
      <p:ext uri="{BB962C8B-B14F-4D97-AF65-F5344CB8AC3E}">
        <p14:creationId xmlns:p14="http://schemas.microsoft.com/office/powerpoint/2010/main" val="76781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2</a:t>
            </a:fld>
            <a:endParaRPr lang="en-US"/>
          </a:p>
        </p:txBody>
      </p:sp>
    </p:spTree>
    <p:extLst>
      <p:ext uri="{BB962C8B-B14F-4D97-AF65-F5344CB8AC3E}">
        <p14:creationId xmlns:p14="http://schemas.microsoft.com/office/powerpoint/2010/main" val="48961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3</a:t>
            </a:fld>
            <a:endParaRPr lang="en-US"/>
          </a:p>
        </p:txBody>
      </p:sp>
    </p:spTree>
    <p:extLst>
      <p:ext uri="{BB962C8B-B14F-4D97-AF65-F5344CB8AC3E}">
        <p14:creationId xmlns:p14="http://schemas.microsoft.com/office/powerpoint/2010/main" val="346314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4</a:t>
            </a:fld>
            <a:endParaRPr lang="en-US"/>
          </a:p>
        </p:txBody>
      </p:sp>
    </p:spTree>
    <p:extLst>
      <p:ext uri="{BB962C8B-B14F-4D97-AF65-F5344CB8AC3E}">
        <p14:creationId xmlns:p14="http://schemas.microsoft.com/office/powerpoint/2010/main" val="319688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5</a:t>
            </a:fld>
            <a:endParaRPr lang="en-US"/>
          </a:p>
        </p:txBody>
      </p:sp>
    </p:spTree>
    <p:extLst>
      <p:ext uri="{BB962C8B-B14F-4D97-AF65-F5344CB8AC3E}">
        <p14:creationId xmlns:p14="http://schemas.microsoft.com/office/powerpoint/2010/main" val="283964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6</a:t>
            </a:fld>
            <a:endParaRPr lang="en-US"/>
          </a:p>
        </p:txBody>
      </p:sp>
    </p:spTree>
    <p:extLst>
      <p:ext uri="{BB962C8B-B14F-4D97-AF65-F5344CB8AC3E}">
        <p14:creationId xmlns:p14="http://schemas.microsoft.com/office/powerpoint/2010/main" val="394822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7</a:t>
            </a:fld>
            <a:endParaRPr lang="en-US"/>
          </a:p>
        </p:txBody>
      </p:sp>
    </p:spTree>
    <p:extLst>
      <p:ext uri="{BB962C8B-B14F-4D97-AF65-F5344CB8AC3E}">
        <p14:creationId xmlns:p14="http://schemas.microsoft.com/office/powerpoint/2010/main" val="345605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8</a:t>
            </a:fld>
            <a:endParaRPr lang="en-US"/>
          </a:p>
        </p:txBody>
      </p:sp>
    </p:spTree>
    <p:extLst>
      <p:ext uri="{BB962C8B-B14F-4D97-AF65-F5344CB8AC3E}">
        <p14:creationId xmlns:p14="http://schemas.microsoft.com/office/powerpoint/2010/main" val="172882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9</a:t>
            </a:fld>
            <a:endParaRPr lang="en-US"/>
          </a:p>
        </p:txBody>
      </p:sp>
    </p:spTree>
    <p:extLst>
      <p:ext uri="{BB962C8B-B14F-4D97-AF65-F5344CB8AC3E}">
        <p14:creationId xmlns:p14="http://schemas.microsoft.com/office/powerpoint/2010/main" val="1728827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Funder Logos">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0426"/>
            <a:ext cx="7543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76400" y="3886200"/>
            <a:ext cx="7010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A646B65-C9F8-4B41-9AA5-86B1207E16E8}" type="datetimeFigureOut">
              <a:rPr lang="en-US" smtClean="0"/>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a:p>
        </p:txBody>
      </p:sp>
      <p:pic>
        <p:nvPicPr>
          <p:cNvPr id="7" name="Picture 6" descr="BCID_V_key_pms_pos [Converte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27764" y="5661026"/>
            <a:ext cx="11525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oBC_w_BCMA_4C_CMY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7246" b="24448"/>
          <a:stretch/>
        </p:blipFill>
        <p:spPr bwMode="auto">
          <a:xfrm>
            <a:off x="7308851" y="5805489"/>
            <a:ext cx="13208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35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56351"/>
            <a:ext cx="914400" cy="365125"/>
          </a:xfrm>
        </p:spPr>
        <p:txBody>
          <a:bodyPr/>
          <a:lstStyle/>
          <a:p>
            <a:fld id="{BA646B65-C9F8-4B41-9AA5-86B1207E16E8}" type="datetimeFigureOut">
              <a:rPr lang="en-US" smtClean="0"/>
              <a:t>12/20/2016</a:t>
            </a:fld>
            <a:endParaRPr lang="en-US" dirty="0"/>
          </a:p>
        </p:txBody>
      </p:sp>
      <p:sp>
        <p:nvSpPr>
          <p:cNvPr id="5" name="Footer Placeholder 4"/>
          <p:cNvSpPr>
            <a:spLocks noGrp="1"/>
          </p:cNvSpPr>
          <p:nvPr>
            <p:ph type="ftr" sz="quarter" idx="11"/>
          </p:nvPr>
        </p:nvSpPr>
        <p:spPr>
          <a:xfrm>
            <a:off x="1143001" y="6356351"/>
            <a:ext cx="5084763"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dirty="0"/>
          </a:p>
        </p:txBody>
      </p:sp>
    </p:spTree>
    <p:extLst>
      <p:ext uri="{BB962C8B-B14F-4D97-AF65-F5344CB8AC3E}">
        <p14:creationId xmlns:p14="http://schemas.microsoft.com/office/powerpoint/2010/main" val="18547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Funder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56351"/>
            <a:ext cx="914400" cy="365125"/>
          </a:xfrm>
        </p:spPr>
        <p:txBody>
          <a:bodyPr/>
          <a:lstStyle/>
          <a:p>
            <a:fld id="{BA646B65-C9F8-4B41-9AA5-86B1207E16E8}" type="datetimeFigureOut">
              <a:rPr lang="en-US" smtClean="0"/>
              <a:t>12/20/2016</a:t>
            </a:fld>
            <a:endParaRPr lang="en-US" dirty="0"/>
          </a:p>
        </p:txBody>
      </p:sp>
      <p:sp>
        <p:nvSpPr>
          <p:cNvPr id="5" name="Footer Placeholder 4"/>
          <p:cNvSpPr>
            <a:spLocks noGrp="1"/>
          </p:cNvSpPr>
          <p:nvPr>
            <p:ph type="ftr" sz="quarter" idx="11"/>
          </p:nvPr>
        </p:nvSpPr>
        <p:spPr>
          <a:xfrm>
            <a:off x="1143001" y="6356351"/>
            <a:ext cx="5084763"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36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A646B65-C9F8-4B41-9AA5-86B1207E16E8}" type="datetimeFigureOut">
              <a:rPr lang="en-US" smtClean="0"/>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DA492-9AC2-4DD3-A802-F493823DFAF1}" type="slidenum">
              <a:rPr lang="en-US" smtClean="0"/>
              <a:t>‹#›</a:t>
            </a:fld>
            <a:endParaRPr lang="en-US"/>
          </a:p>
        </p:txBody>
      </p:sp>
    </p:spTree>
    <p:extLst>
      <p:ext uri="{BB962C8B-B14F-4D97-AF65-F5344CB8AC3E}">
        <p14:creationId xmlns:p14="http://schemas.microsoft.com/office/powerpoint/2010/main" val="103238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Funder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A646B65-C9F8-4B41-9AA5-86B1207E16E8}" type="datetimeFigureOut">
              <a:rPr lang="en-US" smtClean="0"/>
              <a:t>12/20/2016</a:t>
            </a:fld>
            <a:endParaRPr lang="en-US"/>
          </a:p>
        </p:txBody>
      </p:sp>
      <p:sp>
        <p:nvSpPr>
          <p:cNvPr id="4" name="Footer Placeholder 3"/>
          <p:cNvSpPr>
            <a:spLocks noGrp="1"/>
          </p:cNvSpPr>
          <p:nvPr>
            <p:ph type="ftr" sz="quarter" idx="11"/>
          </p:nvPr>
        </p:nvSpPr>
        <p:spPr>
          <a:xfrm>
            <a:off x="1143000" y="6356351"/>
            <a:ext cx="5181600" cy="365125"/>
          </a:xfrm>
        </p:spPr>
        <p:txBody>
          <a:bodyPr/>
          <a:lstStyle/>
          <a:p>
            <a:endParaRPr lang="en-US" dirty="0"/>
          </a:p>
        </p:txBody>
      </p:sp>
      <p:sp>
        <p:nvSpPr>
          <p:cNvPr id="5" name="Slide Number Placeholder 4"/>
          <p:cNvSpPr>
            <a:spLocks noGrp="1"/>
          </p:cNvSpPr>
          <p:nvPr>
            <p:ph type="sldNum" sz="quarter" idx="12"/>
          </p:nvPr>
        </p:nvSpPr>
        <p:spPr/>
        <p:txBody>
          <a:bodyPr/>
          <a:lstStyle/>
          <a:p>
            <a:fld id="{B77DA492-9AC2-4DD3-A802-F493823DFAF1}"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17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a:p>
        </p:txBody>
      </p:sp>
    </p:spTree>
    <p:extLst>
      <p:ext uri="{BB962C8B-B14F-4D97-AF65-F5344CB8AC3E}">
        <p14:creationId xmlns:p14="http://schemas.microsoft.com/office/powerpoint/2010/main" val="2972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Funder Logo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12/20/2016</a:t>
            </a:fld>
            <a:endParaRPr lang="en-US"/>
          </a:p>
        </p:txBody>
      </p:sp>
      <p:sp>
        <p:nvSpPr>
          <p:cNvPr id="3" name="Footer Placeholder 2"/>
          <p:cNvSpPr>
            <a:spLocks noGrp="1"/>
          </p:cNvSpPr>
          <p:nvPr>
            <p:ph type="ftr" sz="quarter" idx="11"/>
          </p:nvPr>
        </p:nvSpPr>
        <p:spPr>
          <a:xfrm>
            <a:off x="1143000" y="6356351"/>
            <a:ext cx="5181600" cy="365125"/>
          </a:xfrm>
        </p:spPr>
        <p:txBody>
          <a:bodyPr/>
          <a:lstStyle/>
          <a:p>
            <a:endParaRPr lang="en-US"/>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39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Funder Logo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12/20/2016</a:t>
            </a:fld>
            <a:endParaRPr lang="en-US"/>
          </a:p>
        </p:txBody>
      </p:sp>
      <p:sp>
        <p:nvSpPr>
          <p:cNvPr id="3" name="Footer Placeholder 2"/>
          <p:cNvSpPr>
            <a:spLocks noGrp="1"/>
          </p:cNvSpPr>
          <p:nvPr>
            <p:ph type="ftr" sz="quarter" idx="11"/>
          </p:nvPr>
        </p:nvSpPr>
        <p:spPr>
          <a:xfrm>
            <a:off x="1143000" y="6356351"/>
            <a:ext cx="5181600" cy="365125"/>
          </a:xfrm>
        </p:spPr>
        <p:txBody>
          <a:bodyPr/>
          <a:lstStyle/>
          <a:p>
            <a:endParaRPr lang="en-US"/>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0" y="3048000"/>
            <a:ext cx="9144000" cy="1261884"/>
          </a:xfrm>
          <a:prstGeom prst="rect">
            <a:avLst/>
          </a:prstGeom>
          <a:noFill/>
        </p:spPr>
        <p:txBody>
          <a:bodyPr wrap="square" rtlCol="0">
            <a:spAutoFit/>
          </a:bodyPr>
          <a:lstStyle/>
          <a:p>
            <a:pPr algn="ctr"/>
            <a:r>
              <a:rPr lang="en-US" sz="3800" dirty="0" smtClean="0">
                <a:solidFill>
                  <a:schemeClr val="tx2"/>
                </a:solidFill>
              </a:rPr>
              <a:t>Thank you</a:t>
            </a:r>
          </a:p>
          <a:p>
            <a:pPr algn="ctr"/>
            <a:endParaRPr lang="en-US" sz="3800" dirty="0">
              <a:solidFill>
                <a:schemeClr val="tx2"/>
              </a:solidFill>
            </a:endParaRPr>
          </a:p>
        </p:txBody>
      </p:sp>
      <p:sp>
        <p:nvSpPr>
          <p:cNvPr id="10" name="TextBox 9"/>
          <p:cNvSpPr txBox="1"/>
          <p:nvPr userDrawn="1"/>
        </p:nvSpPr>
        <p:spPr>
          <a:xfrm>
            <a:off x="2057400" y="3886200"/>
            <a:ext cx="5791200" cy="400110"/>
          </a:xfrm>
          <a:prstGeom prst="rect">
            <a:avLst/>
          </a:prstGeom>
          <a:noFill/>
        </p:spPr>
        <p:txBody>
          <a:bodyPr wrap="square" rtlCol="0">
            <a:spAutoFit/>
          </a:bodyPr>
          <a:lstStyle/>
          <a:p>
            <a:r>
              <a:rPr lang="en-US" sz="2000" dirty="0" smtClean="0">
                <a:solidFill>
                  <a:schemeClr val="tx2"/>
                </a:solidFill>
                <a:latin typeface="+mn-lt"/>
                <a:ea typeface="Verdana" panose="020B0604030504040204" pitchFamily="34" charset="0"/>
                <a:cs typeface="Verdana" panose="020B0604030504040204" pitchFamily="34" charset="0"/>
              </a:rPr>
              <a:t>E</a:t>
            </a:r>
            <a:r>
              <a:rPr lang="en-US" sz="2000" dirty="0" smtClean="0">
                <a:solidFill>
                  <a:schemeClr val="tx1">
                    <a:lumMod val="75000"/>
                    <a:lumOff val="25000"/>
                  </a:schemeClr>
                </a:solidFill>
                <a:latin typeface="+mn-lt"/>
                <a:ea typeface="Verdana" panose="020B0604030504040204" pitchFamily="34" charset="0"/>
                <a:cs typeface="Verdana" panose="020B0604030504040204" pitchFamily="34" charset="0"/>
              </a:rPr>
              <a:t> </a:t>
            </a:r>
            <a:r>
              <a:rPr lang="en-US" dirty="0" smtClean="0">
                <a:latin typeface="+mn-lt"/>
              </a:rPr>
              <a:t>gpsc@doctorsofbc.ca </a:t>
            </a:r>
            <a:r>
              <a:rPr lang="en-US" sz="2000" dirty="0" smtClean="0">
                <a:solidFill>
                  <a:schemeClr val="accent1"/>
                </a:solidFill>
                <a:latin typeface="+mn-lt"/>
                <a:ea typeface="Verdana" panose="020B0604030504040204" pitchFamily="34" charset="0"/>
                <a:cs typeface="Verdana" panose="020B0604030504040204" pitchFamily="34" charset="0"/>
              </a:rPr>
              <a:t>|</a:t>
            </a:r>
            <a:r>
              <a:rPr lang="en-US" sz="2000" dirty="0" smtClean="0">
                <a:solidFill>
                  <a:schemeClr val="tx1">
                    <a:lumMod val="75000"/>
                    <a:lumOff val="25000"/>
                  </a:schemeClr>
                </a:solidFill>
                <a:latin typeface="+mn-lt"/>
                <a:ea typeface="Verdana" panose="020B0604030504040204" pitchFamily="34" charset="0"/>
                <a:cs typeface="Verdana" panose="020B0604030504040204" pitchFamily="34" charset="0"/>
              </a:rPr>
              <a:t> </a:t>
            </a:r>
            <a:r>
              <a:rPr lang="en-US" sz="2000" dirty="0" smtClean="0">
                <a:solidFill>
                  <a:schemeClr val="tx2"/>
                </a:solidFill>
                <a:latin typeface="+mn-lt"/>
                <a:ea typeface="Verdana" panose="020B0604030504040204" pitchFamily="34" charset="0"/>
                <a:cs typeface="Verdana" panose="020B0604030504040204" pitchFamily="34" charset="0"/>
              </a:rPr>
              <a:t>W</a:t>
            </a:r>
            <a:r>
              <a:rPr lang="en-US" dirty="0" smtClean="0">
                <a:latin typeface="+mn-lt"/>
              </a:rPr>
              <a:t> www.gpscbc.ca </a:t>
            </a:r>
            <a:endParaRPr lang="en-US" dirty="0">
              <a:latin typeface="+mn-lt"/>
            </a:endParaRPr>
          </a:p>
        </p:txBody>
      </p:sp>
    </p:spTree>
    <p:extLst>
      <p:ext uri="{BB962C8B-B14F-4D97-AF65-F5344CB8AC3E}">
        <p14:creationId xmlns:p14="http://schemas.microsoft.com/office/powerpoint/2010/main" val="98230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1295400"/>
            <a:ext cx="7848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2590801"/>
            <a:ext cx="7848600" cy="3535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356351"/>
            <a:ext cx="914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BA646B65-C9F8-4B41-9AA5-86B1207E16E8}" type="datetimeFigureOut">
              <a:rPr lang="en-US" smtClean="0"/>
              <a:pPr/>
              <a:t>12/20/2016</a:t>
            </a:fld>
            <a:endParaRPr lang="en-US" dirty="0"/>
          </a:p>
        </p:txBody>
      </p:sp>
      <p:sp>
        <p:nvSpPr>
          <p:cNvPr id="5" name="Footer Placeholder 4"/>
          <p:cNvSpPr>
            <a:spLocks noGrp="1"/>
          </p:cNvSpPr>
          <p:nvPr>
            <p:ph type="ftr" sz="quarter" idx="3"/>
          </p:nvPr>
        </p:nvSpPr>
        <p:spPr>
          <a:xfrm>
            <a:off x="1143000" y="6356351"/>
            <a:ext cx="670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01000" y="635635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DA492-9AC2-4DD3-A802-F493823DFAF1}" type="slidenum">
              <a:rPr lang="en-US" smtClean="0"/>
              <a:t>‹#›</a:t>
            </a:fld>
            <a:endParaRPr lang="en-US"/>
          </a:p>
        </p:txBody>
      </p:sp>
    </p:spTree>
    <p:extLst>
      <p:ext uri="{BB962C8B-B14F-4D97-AF65-F5344CB8AC3E}">
        <p14:creationId xmlns:p14="http://schemas.microsoft.com/office/powerpoint/2010/main" val="342248630"/>
      </p:ext>
    </p:extLst>
  </p:cSld>
  <p:clrMap bg1="lt1" tx1="dk1" bg2="lt2" tx2="dk2" accent1="accent1" accent2="accent2" accent3="accent3" accent4="accent4" accent5="accent5" accent6="accent6" hlink="hlink" folHlink="folHlink"/>
  <p:sldLayoutIdLst>
    <p:sldLayoutId id="2147483662" r:id="rId1"/>
    <p:sldLayoutId id="2147483657" r:id="rId2"/>
    <p:sldLayoutId id="2147483650" r:id="rId3"/>
    <p:sldLayoutId id="2147483661" r:id="rId4"/>
    <p:sldLayoutId id="2147483654" r:id="rId5"/>
    <p:sldLayoutId id="2147483655" r:id="rId6"/>
    <p:sldLayoutId id="2147483660" r:id="rId7"/>
    <p:sldLayoutId id="2147483658" r:id="rId8"/>
  </p:sldLayoutIdLst>
  <p:txStyles>
    <p:titleStyle>
      <a:lvl1pPr algn="l" defTabSz="914400" rtl="0" eaLnBrk="1" latinLnBrk="0" hangingPunct="1">
        <a:spcBef>
          <a:spcPct val="0"/>
        </a:spcBef>
        <a:buNone/>
        <a:defRPr sz="3800" b="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Let’s create </a:t>
            </a:r>
            <a:br>
              <a:rPr lang="en-US" dirty="0" smtClean="0"/>
            </a:br>
            <a:r>
              <a:rPr lang="en-US" dirty="0" smtClean="0"/>
              <a:t>a clear path to care</a:t>
            </a:r>
            <a:endParaRPr lang="en-US" b="0" dirty="0"/>
          </a:p>
        </p:txBody>
      </p:sp>
      <p:sp>
        <p:nvSpPr>
          <p:cNvPr id="5" name="Subtitle 4"/>
          <p:cNvSpPr>
            <a:spLocks noGrp="1"/>
          </p:cNvSpPr>
          <p:nvPr>
            <p:ph type="subTitle" idx="1"/>
          </p:nvPr>
        </p:nvSpPr>
        <p:spPr/>
        <p:txBody>
          <a:bodyPr/>
          <a:lstStyle/>
          <a:p>
            <a:r>
              <a:rPr lang="en-US" dirty="0" smtClean="0"/>
              <a:t>[add presenter details]</a:t>
            </a:r>
            <a:endParaRPr lang="en-US" dirty="0"/>
          </a:p>
        </p:txBody>
      </p:sp>
    </p:spTree>
    <p:extLst>
      <p:ext uri="{BB962C8B-B14F-4D97-AF65-F5344CB8AC3E}">
        <p14:creationId xmlns:p14="http://schemas.microsoft.com/office/powerpoint/2010/main" val="1211605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new ways: system</a:t>
            </a:r>
            <a:endParaRPr lang="en-US" dirty="0"/>
          </a:p>
        </p:txBody>
      </p:sp>
      <p:sp>
        <p:nvSpPr>
          <p:cNvPr id="3" name="Content Placeholder 2"/>
          <p:cNvSpPr>
            <a:spLocks noGrp="1"/>
          </p:cNvSpPr>
          <p:nvPr>
            <p:ph idx="1"/>
          </p:nvPr>
        </p:nvSpPr>
        <p:spPr/>
        <p:txBody>
          <a:bodyPr>
            <a:normAutofit/>
          </a:bodyPr>
          <a:lstStyle/>
          <a:p>
            <a:r>
              <a:rPr lang="en-US" sz="2400" dirty="0" smtClean="0"/>
              <a:t>Manageable impacts of a changing workforce</a:t>
            </a:r>
          </a:p>
          <a:p>
            <a:pPr marL="0" indent="0">
              <a:buNone/>
            </a:pPr>
            <a:endParaRPr lang="en-US" sz="2400" dirty="0" smtClean="0"/>
          </a:p>
          <a:p>
            <a:r>
              <a:rPr lang="en-US" sz="2400"/>
              <a:t>Strong, healthy, and affordable health care</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599" y="4114800"/>
            <a:ext cx="3762375" cy="2508250"/>
          </a:xfrm>
          <a:prstGeom prst="rect">
            <a:avLst/>
          </a:prstGeom>
        </p:spPr>
      </p:pic>
    </p:spTree>
    <p:extLst>
      <p:ext uri="{BB962C8B-B14F-4D97-AF65-F5344CB8AC3E}">
        <p14:creationId xmlns:p14="http://schemas.microsoft.com/office/powerpoint/2010/main" val="280766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a:t>
            </a:r>
            <a:endParaRPr lang="en-US" dirty="0"/>
          </a:p>
        </p:txBody>
      </p:sp>
      <p:sp>
        <p:nvSpPr>
          <p:cNvPr id="3" name="Content Placeholder 2"/>
          <p:cNvSpPr>
            <a:spLocks noGrp="1"/>
          </p:cNvSpPr>
          <p:nvPr>
            <p:ph idx="1"/>
          </p:nvPr>
        </p:nvSpPr>
        <p:spPr/>
        <p:txBody>
          <a:bodyPr>
            <a:normAutofit/>
          </a:bodyPr>
          <a:lstStyle/>
          <a:p>
            <a:r>
              <a:rPr lang="en-US" sz="2400" dirty="0" smtClean="0"/>
              <a:t>Primary and Community Care (PCC) </a:t>
            </a:r>
            <a:br>
              <a:rPr lang="en-US" sz="2400" dirty="0" smtClean="0"/>
            </a:br>
            <a:r>
              <a:rPr lang="en-US" sz="2400" dirty="0" smtClean="0"/>
              <a:t>Project Steering Committee</a:t>
            </a:r>
          </a:p>
          <a:p>
            <a:pPr marL="0" indent="0">
              <a:buNone/>
            </a:pPr>
            <a:endParaRPr lang="en-US" sz="2400" dirty="0" smtClean="0"/>
          </a:p>
          <a:p>
            <a:r>
              <a:rPr lang="en-US" sz="2400" dirty="0" smtClean="0"/>
              <a:t>Local Collaborative Action Committees</a:t>
            </a:r>
            <a:br>
              <a:rPr lang="en-US" sz="2400" dirty="0" smtClean="0"/>
            </a:br>
            <a:endParaRPr lang="en-US" sz="2400" dirty="0" smtClean="0"/>
          </a:p>
          <a:p>
            <a:r>
              <a:rPr lang="en-US" sz="2400" dirty="0" smtClean="0"/>
              <a:t>GPSC </a:t>
            </a:r>
            <a:endParaRPr lang="en-US" sz="2400" dirty="0"/>
          </a:p>
        </p:txBody>
      </p:sp>
    </p:spTree>
    <p:extLst>
      <p:ext uri="{BB962C8B-B14F-4D97-AF65-F5344CB8AC3E}">
        <p14:creationId xmlns:p14="http://schemas.microsoft.com/office/powerpoint/2010/main" val="84909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medical home in BC</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209800"/>
            <a:ext cx="6019800" cy="4651665"/>
          </a:xfrm>
        </p:spPr>
      </p:pic>
      <p:sp>
        <p:nvSpPr>
          <p:cNvPr id="7" name="Rectangle 6"/>
          <p:cNvSpPr/>
          <p:nvPr/>
        </p:nvSpPr>
        <p:spPr>
          <a:xfrm>
            <a:off x="5638800" y="6324600"/>
            <a:ext cx="2286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204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72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1" y="5115832"/>
            <a:ext cx="1143000" cy="861774"/>
          </a:xfrm>
          <a:prstGeom prst="rect">
            <a:avLst/>
          </a:prstGeom>
          <a:noFill/>
        </p:spPr>
        <p:txBody>
          <a:bodyPr wrap="square" rtlCol="0">
            <a:spAutoFit/>
          </a:bodyPr>
          <a:lstStyle/>
          <a:p>
            <a:pPr algn="ctr"/>
            <a:r>
              <a:rPr lang="en-CA" dirty="0">
                <a:solidFill>
                  <a:schemeClr val="bg1">
                    <a:lumMod val="50000"/>
                  </a:schemeClr>
                </a:solidFill>
              </a:rPr>
              <a:t>STREAM  </a:t>
            </a:r>
            <a:r>
              <a:rPr lang="en-CA" b="1" dirty="0">
                <a:solidFill>
                  <a:schemeClr val="bg1">
                    <a:lumMod val="50000"/>
                  </a:schemeClr>
                </a:solidFill>
              </a:rPr>
              <a:t>2</a:t>
            </a:r>
            <a:r>
              <a:rPr lang="en-CA" dirty="0">
                <a:solidFill>
                  <a:schemeClr val="bg1">
                    <a:lumMod val="50000"/>
                  </a:schemeClr>
                </a:solidFill>
              </a:rPr>
              <a:t> </a:t>
            </a:r>
            <a:r>
              <a:rPr lang="en-CA" dirty="0" smtClean="0">
                <a:solidFill>
                  <a:schemeClr val="bg1">
                    <a:lumMod val="50000"/>
                  </a:schemeClr>
                </a:solidFill>
              </a:rPr>
              <a:t/>
            </a:r>
            <a:br>
              <a:rPr lang="en-CA" dirty="0" smtClean="0">
                <a:solidFill>
                  <a:schemeClr val="bg1">
                    <a:lumMod val="50000"/>
                  </a:schemeClr>
                </a:solidFill>
              </a:rPr>
            </a:br>
            <a:r>
              <a:rPr lang="en-CA" sz="1400" dirty="0" smtClean="0">
                <a:solidFill>
                  <a:schemeClr val="bg1">
                    <a:lumMod val="50000"/>
                  </a:schemeClr>
                </a:solidFill>
              </a:rPr>
              <a:t>HA-led</a:t>
            </a:r>
            <a:endParaRPr lang="en-CA" sz="1400" dirty="0">
              <a:solidFill>
                <a:schemeClr val="bg1">
                  <a:lumMod val="50000"/>
                </a:schemeClr>
              </a:solidFill>
            </a:endParaRPr>
          </a:p>
        </p:txBody>
      </p:sp>
      <p:grpSp>
        <p:nvGrpSpPr>
          <p:cNvPr id="10" name="Group 9"/>
          <p:cNvGrpSpPr/>
          <p:nvPr/>
        </p:nvGrpSpPr>
        <p:grpSpPr>
          <a:xfrm>
            <a:off x="428658" y="3671602"/>
            <a:ext cx="344287" cy="886393"/>
            <a:chOff x="9422615" y="3626480"/>
            <a:chExt cx="137195" cy="423054"/>
          </a:xfrm>
        </p:grpSpPr>
        <p:sp>
          <p:nvSpPr>
            <p:cNvPr id="8" name="Rounded Rectangle 26"/>
            <p:cNvSpPr/>
            <p:nvPr/>
          </p:nvSpPr>
          <p:spPr>
            <a:xfrm>
              <a:off x="9422615" y="3626480"/>
              <a:ext cx="85189" cy="270654"/>
            </a:xfrm>
            <a:prstGeom prst="roundRect">
              <a:avLst/>
            </a:prstGeom>
            <a:noFill/>
            <a:ln>
              <a:solidFill>
                <a:schemeClr val="tx1">
                  <a:lumMod val="50000"/>
                  <a:lumOff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9" name="Rounded Rectangle 216"/>
            <p:cNvSpPr/>
            <p:nvPr/>
          </p:nvSpPr>
          <p:spPr>
            <a:xfrm>
              <a:off x="9474621" y="3778880"/>
              <a:ext cx="85189" cy="270654"/>
            </a:xfrm>
            <a:prstGeom prst="roundRect">
              <a:avLst/>
            </a:prstGeom>
            <a:noFill/>
            <a:ln>
              <a:solidFill>
                <a:schemeClr val="tx1">
                  <a:lumMod val="50000"/>
                  <a:lumOff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grpSp>
      <p:sp>
        <p:nvSpPr>
          <p:cNvPr id="18435" name="Title 2"/>
          <p:cNvSpPr>
            <a:spLocks noGrp="1"/>
          </p:cNvSpPr>
          <p:nvPr>
            <p:ph type="title" idx="4294967295"/>
          </p:nvPr>
        </p:nvSpPr>
        <p:spPr>
          <a:xfrm>
            <a:off x="457200" y="457200"/>
            <a:ext cx="8534400" cy="685800"/>
          </a:xfrm>
        </p:spPr>
        <p:txBody>
          <a:bodyPr/>
          <a:lstStyle/>
          <a:p>
            <a:pPr eaLnBrk="1" fontAlgn="auto" hangingPunct="1">
              <a:spcAft>
                <a:spcPts val="0"/>
              </a:spcAft>
              <a:defRPr/>
            </a:pPr>
            <a:r>
              <a:rPr lang="en-US" altLang="en-US" sz="2400" dirty="0" smtClean="0">
                <a:solidFill>
                  <a:schemeClr val="tx1"/>
                </a:solidFill>
              </a:rPr>
              <a:t>Integrated System </a:t>
            </a:r>
            <a:r>
              <a:rPr lang="en-US" altLang="en-US" sz="2400" dirty="0">
                <a:solidFill>
                  <a:schemeClr val="tx1"/>
                </a:solidFill>
              </a:rPr>
              <a:t>of Primary and Community Care</a:t>
            </a:r>
            <a:endParaRPr lang="en-CA" altLang="en-US" sz="2400" dirty="0">
              <a:solidFill>
                <a:schemeClr val="tx1"/>
              </a:solidFill>
            </a:endParaRPr>
          </a:p>
        </p:txBody>
      </p:sp>
      <p:pic>
        <p:nvPicPr>
          <p:cNvPr id="2457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19225" y="1126217"/>
            <a:ext cx="7477125"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95400" y="4114799"/>
            <a:ext cx="5867400" cy="26112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Rectangle 1"/>
          <p:cNvSpPr/>
          <p:nvPr/>
        </p:nvSpPr>
        <p:spPr>
          <a:xfrm>
            <a:off x="1295400" y="1593927"/>
            <a:ext cx="5867400" cy="24556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 name="TextBox 2"/>
          <p:cNvSpPr txBox="1"/>
          <p:nvPr/>
        </p:nvSpPr>
        <p:spPr>
          <a:xfrm>
            <a:off x="76200" y="2579738"/>
            <a:ext cx="1143000" cy="861774"/>
          </a:xfrm>
          <a:prstGeom prst="rect">
            <a:avLst/>
          </a:prstGeom>
          <a:noFill/>
        </p:spPr>
        <p:txBody>
          <a:bodyPr wrap="square" rtlCol="0">
            <a:spAutoFit/>
          </a:bodyPr>
          <a:lstStyle/>
          <a:p>
            <a:pPr algn="ctr"/>
            <a:r>
              <a:rPr lang="en-CA" dirty="0">
                <a:solidFill>
                  <a:schemeClr val="bg1">
                    <a:lumMod val="50000"/>
                  </a:schemeClr>
                </a:solidFill>
              </a:rPr>
              <a:t>STREAM  </a:t>
            </a:r>
            <a:r>
              <a:rPr lang="en-CA" b="1" dirty="0">
                <a:solidFill>
                  <a:schemeClr val="bg1">
                    <a:lumMod val="50000"/>
                  </a:schemeClr>
                </a:solidFill>
              </a:rPr>
              <a:t>1</a:t>
            </a:r>
            <a:r>
              <a:rPr lang="en-CA" dirty="0">
                <a:solidFill>
                  <a:schemeClr val="bg1">
                    <a:lumMod val="50000"/>
                  </a:schemeClr>
                </a:solidFill>
              </a:rPr>
              <a:t> </a:t>
            </a:r>
            <a:r>
              <a:rPr lang="en-CA" dirty="0" smtClean="0">
                <a:solidFill>
                  <a:schemeClr val="bg1">
                    <a:lumMod val="50000"/>
                  </a:schemeClr>
                </a:solidFill>
              </a:rPr>
              <a:t/>
            </a:r>
            <a:br>
              <a:rPr lang="en-CA" dirty="0" smtClean="0">
                <a:solidFill>
                  <a:schemeClr val="bg1">
                    <a:lumMod val="50000"/>
                  </a:schemeClr>
                </a:solidFill>
              </a:rPr>
            </a:br>
            <a:r>
              <a:rPr lang="en-CA" sz="1400" dirty="0" smtClean="0">
                <a:solidFill>
                  <a:schemeClr val="bg1">
                    <a:lumMod val="50000"/>
                  </a:schemeClr>
                </a:solidFill>
              </a:rPr>
              <a:t>GPSC-led</a:t>
            </a:r>
            <a:endParaRPr lang="en-CA" sz="1400" dirty="0">
              <a:solidFill>
                <a:schemeClr val="bg1">
                  <a:lumMod val="50000"/>
                </a:schemeClr>
              </a:solidFill>
            </a:endParaRPr>
          </a:p>
        </p:txBody>
      </p:sp>
    </p:spTree>
    <p:extLst>
      <p:ext uri="{BB962C8B-B14F-4D97-AF65-F5344CB8AC3E}">
        <p14:creationId xmlns:p14="http://schemas.microsoft.com/office/powerpoint/2010/main" val="350153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Streams of work</a:t>
            </a:r>
            <a:endParaRPr lang="en-US" b="0" dirty="0"/>
          </a:p>
        </p:txBody>
      </p:sp>
      <p:grpSp>
        <p:nvGrpSpPr>
          <p:cNvPr id="10" name="Group 9"/>
          <p:cNvGrpSpPr/>
          <p:nvPr/>
        </p:nvGrpSpPr>
        <p:grpSpPr>
          <a:xfrm>
            <a:off x="1143000" y="2590800"/>
            <a:ext cx="7924800" cy="3606800"/>
            <a:chOff x="1143000" y="2590800"/>
            <a:chExt cx="7924800" cy="3606800"/>
          </a:xfrm>
        </p:grpSpPr>
        <p:grpSp>
          <p:nvGrpSpPr>
            <p:cNvPr id="8" name="Group 7"/>
            <p:cNvGrpSpPr/>
            <p:nvPr/>
          </p:nvGrpSpPr>
          <p:grpSpPr>
            <a:xfrm>
              <a:off x="1143000" y="2676525"/>
              <a:ext cx="3505200" cy="3476625"/>
              <a:chOff x="1143000" y="2895600"/>
              <a:chExt cx="3505200" cy="3476625"/>
            </a:xfrm>
          </p:grpSpPr>
          <p:sp>
            <p:nvSpPr>
              <p:cNvPr id="7" name="Rounded Rectangle 6"/>
              <p:cNvSpPr/>
              <p:nvPr/>
            </p:nvSpPr>
            <p:spPr>
              <a:xfrm>
                <a:off x="1143000" y="5229225"/>
                <a:ext cx="3505200" cy="1143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Streamline integrated </a:t>
                </a:r>
                <a:br>
                  <a:rPr lang="en-US" dirty="0" smtClean="0">
                    <a:solidFill>
                      <a:schemeClr val="tx1"/>
                    </a:solidFill>
                  </a:rPr>
                </a:br>
                <a:r>
                  <a:rPr lang="en-US" dirty="0" smtClean="0">
                    <a:solidFill>
                      <a:schemeClr val="tx1"/>
                    </a:solidFill>
                  </a:rPr>
                  <a:t>&amp; specialized services</a:t>
                </a:r>
              </a:p>
              <a:p>
                <a:pPr marL="285750" indent="-285750">
                  <a:buFont typeface="Arial" panose="020B0604020202020204" pitchFamily="34" charset="0"/>
                  <a:buChar char="•"/>
                </a:pPr>
                <a:r>
                  <a:rPr lang="en-US" dirty="0" smtClean="0">
                    <a:solidFill>
                      <a:schemeClr val="tx2"/>
                    </a:solidFill>
                  </a:rPr>
                  <a:t>health authority led</a:t>
                </a:r>
                <a:endParaRPr lang="en-US" dirty="0">
                  <a:solidFill>
                    <a:schemeClr val="tx2"/>
                  </a:solidFill>
                </a:endParaRPr>
              </a:p>
            </p:txBody>
          </p:sp>
          <p:sp>
            <p:nvSpPr>
              <p:cNvPr id="6" name="Rounded Rectangle 5"/>
              <p:cNvSpPr/>
              <p:nvPr/>
            </p:nvSpPr>
            <p:spPr>
              <a:xfrm>
                <a:off x="1143000" y="2895600"/>
                <a:ext cx="3505200" cy="1143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Establish PMH &amp; PCH</a:t>
                </a:r>
              </a:p>
              <a:p>
                <a:pPr marL="285750" indent="-285750">
                  <a:buFont typeface="Arial" panose="020B0604020202020204" pitchFamily="34" charset="0"/>
                  <a:buChar char="•"/>
                </a:pPr>
                <a:r>
                  <a:rPr lang="en-US" dirty="0" smtClean="0">
                    <a:solidFill>
                      <a:schemeClr val="tx2"/>
                    </a:solidFill>
                  </a:rPr>
                  <a:t>physician led</a:t>
                </a:r>
                <a:endParaRPr lang="en-US" dirty="0">
                  <a:solidFill>
                    <a:schemeClr val="tx2"/>
                  </a:solidFill>
                </a:endParaRPr>
              </a:p>
            </p:txBody>
          </p:sp>
        </p:grpSp>
        <p:graphicFrame>
          <p:nvGraphicFramePr>
            <p:cNvPr id="4" name="Diagram 3"/>
            <p:cNvGraphicFramePr/>
            <p:nvPr>
              <p:extLst>
                <p:ext uri="{D42A27DB-BD31-4B8C-83A1-F6EECF244321}">
                  <p14:modId xmlns:p14="http://schemas.microsoft.com/office/powerpoint/2010/main" val="2372928996"/>
                </p:ext>
              </p:extLst>
            </p:nvPr>
          </p:nvGraphicFramePr>
          <p:xfrm>
            <a:off x="3657600" y="2590800"/>
            <a:ext cx="54102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271987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GPSC</a:t>
            </a:r>
            <a:endParaRPr lang="en-US" dirty="0"/>
          </a:p>
        </p:txBody>
      </p:sp>
      <p:sp>
        <p:nvSpPr>
          <p:cNvPr id="3" name="Content Placeholder 2"/>
          <p:cNvSpPr>
            <a:spLocks noGrp="1"/>
          </p:cNvSpPr>
          <p:nvPr>
            <p:ph idx="1"/>
          </p:nvPr>
        </p:nvSpPr>
        <p:spPr>
          <a:xfrm>
            <a:off x="1143000" y="2590801"/>
            <a:ext cx="7848600" cy="3962399"/>
          </a:xfrm>
        </p:spPr>
        <p:txBody>
          <a:bodyPr>
            <a:noAutofit/>
          </a:bodyPr>
          <a:lstStyle/>
          <a:p>
            <a:pPr marL="171450" indent="-171450">
              <a:lnSpc>
                <a:spcPct val="150000"/>
              </a:lnSpc>
            </a:pPr>
            <a:r>
              <a:rPr lang="en-US" sz="2000" dirty="0" smtClean="0"/>
              <a:t>Establish a joint </a:t>
            </a:r>
            <a:r>
              <a:rPr lang="en-US" sz="2000" dirty="0"/>
              <a:t>vision and direction</a:t>
            </a:r>
          </a:p>
          <a:p>
            <a:pPr marL="171450" indent="-171450">
              <a:lnSpc>
                <a:spcPct val="150000"/>
              </a:lnSpc>
            </a:pPr>
            <a:r>
              <a:rPr lang="en-US" sz="2000" dirty="0" smtClean="0"/>
              <a:t>Provide strategic leadership </a:t>
            </a:r>
            <a:r>
              <a:rPr lang="en-US" sz="2000" dirty="0"/>
              <a:t>and supports </a:t>
            </a:r>
            <a:r>
              <a:rPr lang="en-US" sz="2000" dirty="0" smtClean="0"/>
              <a:t>for PMH/PCH </a:t>
            </a:r>
            <a:endParaRPr lang="en-US" sz="2000" dirty="0"/>
          </a:p>
          <a:p>
            <a:pPr marL="171450" indent="-171450">
              <a:lnSpc>
                <a:spcPct val="150000"/>
              </a:lnSpc>
            </a:pPr>
            <a:r>
              <a:rPr lang="en-US" sz="2000" dirty="0" smtClean="0"/>
              <a:t>Co-develop policy </a:t>
            </a:r>
            <a:r>
              <a:rPr lang="en-US" sz="2000" dirty="0"/>
              <a:t>and </a:t>
            </a:r>
            <a:r>
              <a:rPr lang="en-US" sz="2000" dirty="0" smtClean="0"/>
              <a:t>direction for community </a:t>
            </a:r>
            <a:br>
              <a:rPr lang="en-US" sz="2000" dirty="0" smtClean="0"/>
            </a:br>
            <a:r>
              <a:rPr lang="en-US" sz="2000" dirty="0" smtClean="0"/>
              <a:t>systems </a:t>
            </a:r>
            <a:r>
              <a:rPr lang="en-US" sz="2000" dirty="0"/>
              <a:t>of care </a:t>
            </a:r>
          </a:p>
          <a:p>
            <a:pPr marL="171450" indent="-171450">
              <a:lnSpc>
                <a:spcPct val="150000"/>
              </a:lnSpc>
            </a:pPr>
            <a:r>
              <a:rPr lang="en-US" sz="2000" dirty="0" smtClean="0"/>
              <a:t>Ensure resourcing is directed to best support doctors </a:t>
            </a:r>
            <a:endParaRPr lang="en-US" sz="2000" dirty="0"/>
          </a:p>
          <a:p>
            <a:pPr marL="171450" indent="-171450">
              <a:lnSpc>
                <a:spcPct val="150000"/>
              </a:lnSpc>
            </a:pPr>
            <a:r>
              <a:rPr lang="en-US" sz="2000" dirty="0" smtClean="0"/>
              <a:t>Provide leadership </a:t>
            </a:r>
            <a:r>
              <a:rPr lang="en-US" sz="2000" dirty="0"/>
              <a:t>and </a:t>
            </a:r>
            <a:r>
              <a:rPr lang="en-US" sz="2000" dirty="0" smtClean="0"/>
              <a:t>change support for PMH </a:t>
            </a:r>
          </a:p>
          <a:p>
            <a:pPr marL="171450" indent="-171450">
              <a:lnSpc>
                <a:spcPct val="150000"/>
              </a:lnSpc>
            </a:pPr>
            <a:r>
              <a:rPr lang="en-US" sz="2000" dirty="0" smtClean="0"/>
              <a:t>Influence </a:t>
            </a:r>
            <a:r>
              <a:rPr lang="en-US" sz="2000" dirty="0"/>
              <a:t>system </a:t>
            </a:r>
            <a:r>
              <a:rPr lang="en-US" sz="2000" dirty="0" smtClean="0"/>
              <a:t>barriers</a:t>
            </a:r>
            <a:endParaRPr lang="en-US" sz="2000" dirty="0"/>
          </a:p>
        </p:txBody>
      </p:sp>
    </p:spTree>
    <p:extLst>
      <p:ext uri="{BB962C8B-B14F-4D97-AF65-F5344CB8AC3E}">
        <p14:creationId xmlns:p14="http://schemas.microsoft.com/office/powerpoint/2010/main" val="390698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focus</a:t>
            </a:r>
            <a:endParaRPr lang="en-US" dirty="0"/>
          </a:p>
        </p:txBody>
      </p:sp>
      <p:pic>
        <p:nvPicPr>
          <p:cNvPr id="1026" name="Picture 2" descr="http://www.nuemd.com/sites/default/files/EMR-systems-are-working-to-improve-population-health-outcomes-_1059_529759_0_7074829_500.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1575" y="3276600"/>
            <a:ext cx="2105025" cy="144404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icon engagement link"/>
          <p:cNvSpPr>
            <a:spLocks noChangeAspect="1" noChangeArrowheads="1"/>
          </p:cNvSpPr>
          <p:nvPr/>
        </p:nvSpPr>
        <p:spPr bwMode="auto">
          <a:xfrm>
            <a:off x="155575" y="-2947988"/>
            <a:ext cx="4610100" cy="614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icon engagement link"/>
          <p:cNvSpPr>
            <a:spLocks noChangeAspect="1" noChangeArrowheads="1"/>
          </p:cNvSpPr>
          <p:nvPr/>
        </p:nvSpPr>
        <p:spPr bwMode="auto">
          <a:xfrm>
            <a:off x="307975" y="-2795588"/>
            <a:ext cx="4610100" cy="614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icon engagement link"/>
          <p:cNvSpPr>
            <a:spLocks noChangeAspect="1" noChangeArrowheads="1"/>
          </p:cNvSpPr>
          <p:nvPr/>
        </p:nvSpPr>
        <p:spPr bwMode="auto">
          <a:xfrm>
            <a:off x="460375" y="-2643188"/>
            <a:ext cx="4610100" cy="614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715125" y="2971800"/>
            <a:ext cx="1981200" cy="1981200"/>
          </a:xfrm>
          <a:prstGeom prst="rect">
            <a:avLst/>
          </a:prstGeom>
        </p:spPr>
      </p:pic>
      <p:sp>
        <p:nvSpPr>
          <p:cNvPr id="9" name="TextBox 8"/>
          <p:cNvSpPr txBox="1"/>
          <p:nvPr/>
        </p:nvSpPr>
        <p:spPr>
          <a:xfrm>
            <a:off x="1009650" y="5068669"/>
            <a:ext cx="2438400" cy="646331"/>
          </a:xfrm>
          <a:prstGeom prst="rect">
            <a:avLst/>
          </a:prstGeom>
          <a:noFill/>
        </p:spPr>
        <p:txBody>
          <a:bodyPr wrap="square" rtlCol="0">
            <a:spAutoFit/>
          </a:bodyPr>
          <a:lstStyle/>
          <a:p>
            <a:pPr algn="ctr"/>
            <a:r>
              <a:rPr lang="en-US" dirty="0" smtClean="0"/>
              <a:t>Current state &amp; population needs</a:t>
            </a:r>
            <a:endParaRPr lang="en-US" dirty="0"/>
          </a:p>
        </p:txBody>
      </p:sp>
      <p:sp>
        <p:nvSpPr>
          <p:cNvPr id="12" name="TextBox 11"/>
          <p:cNvSpPr txBox="1"/>
          <p:nvPr/>
        </p:nvSpPr>
        <p:spPr>
          <a:xfrm>
            <a:off x="3505200" y="5068669"/>
            <a:ext cx="2940050" cy="646331"/>
          </a:xfrm>
          <a:prstGeom prst="rect">
            <a:avLst/>
          </a:prstGeom>
          <a:noFill/>
        </p:spPr>
        <p:txBody>
          <a:bodyPr wrap="square" rtlCol="0">
            <a:spAutoFit/>
          </a:bodyPr>
          <a:lstStyle/>
          <a:p>
            <a:pPr algn="ctr"/>
            <a:r>
              <a:rPr lang="en-US" dirty="0" smtClean="0"/>
              <a:t>Physician </a:t>
            </a:r>
            <a:br>
              <a:rPr lang="en-US" dirty="0" smtClean="0"/>
            </a:br>
            <a:r>
              <a:rPr lang="en-US" dirty="0" smtClean="0"/>
              <a:t>engagement</a:t>
            </a:r>
            <a:endParaRPr lang="en-US" dirty="0"/>
          </a:p>
        </p:txBody>
      </p:sp>
      <p:sp>
        <p:nvSpPr>
          <p:cNvPr id="13" name="TextBox 12"/>
          <p:cNvSpPr txBox="1"/>
          <p:nvPr/>
        </p:nvSpPr>
        <p:spPr>
          <a:xfrm>
            <a:off x="6477000" y="5068669"/>
            <a:ext cx="2628900" cy="646331"/>
          </a:xfrm>
          <a:prstGeom prst="rect">
            <a:avLst/>
          </a:prstGeom>
          <a:noFill/>
        </p:spPr>
        <p:txBody>
          <a:bodyPr wrap="square" rtlCol="0">
            <a:spAutoFit/>
          </a:bodyPr>
          <a:lstStyle/>
          <a:p>
            <a:pPr algn="ctr"/>
            <a:r>
              <a:rPr lang="en-US" dirty="0" smtClean="0"/>
              <a:t>Tools &amp; </a:t>
            </a:r>
            <a:br>
              <a:rPr lang="en-US" dirty="0" smtClean="0"/>
            </a:br>
            <a:r>
              <a:rPr lang="en-US" dirty="0" smtClean="0"/>
              <a:t>resources</a:t>
            </a:r>
            <a:endParaRPr lang="en-US" dirty="0"/>
          </a:p>
        </p:txBody>
      </p:sp>
      <p:pic>
        <p:nvPicPr>
          <p:cNvPr id="3" name="Picture 2"/>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34865" y="3312867"/>
            <a:ext cx="1801370" cy="1299065"/>
          </a:xfrm>
          <a:prstGeom prst="rect">
            <a:avLst/>
          </a:prstGeom>
        </p:spPr>
      </p:pic>
    </p:spTree>
    <p:extLst>
      <p:ext uri="{BB962C8B-B14F-4D97-AF65-F5344CB8AC3E}">
        <p14:creationId xmlns:p14="http://schemas.microsoft.com/office/powerpoint/2010/main" val="90257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17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recent journey</a:t>
            </a:r>
            <a:endParaRPr lang="en-US" dirty="0"/>
          </a:p>
        </p:txBody>
      </p:sp>
      <p:sp>
        <p:nvSpPr>
          <p:cNvPr id="3" name="Content Placeholder 2"/>
          <p:cNvSpPr>
            <a:spLocks noGrp="1"/>
          </p:cNvSpPr>
          <p:nvPr>
            <p:ph idx="1"/>
          </p:nvPr>
        </p:nvSpPr>
        <p:spPr/>
        <p:txBody>
          <a:bodyPr>
            <a:normAutofit/>
          </a:bodyPr>
          <a:lstStyle/>
          <a:p>
            <a:r>
              <a:rPr lang="en-US" sz="2000" dirty="0" smtClean="0"/>
              <a:t>Visioning consultations</a:t>
            </a:r>
          </a:p>
          <a:p>
            <a:pPr marL="0" indent="0">
              <a:buNone/>
            </a:pPr>
            <a:endParaRPr lang="en-US" sz="2000" dirty="0" smtClean="0"/>
          </a:p>
          <a:p>
            <a:r>
              <a:rPr lang="en-US" sz="2000" dirty="0" smtClean="0"/>
              <a:t>Doctor of BC &amp; Ministry of Health strategic plans</a:t>
            </a:r>
          </a:p>
          <a:p>
            <a:pPr marL="0" indent="0">
              <a:buNone/>
            </a:pPr>
            <a:endParaRPr lang="en-US" sz="2000" dirty="0" smtClean="0"/>
          </a:p>
          <a:p>
            <a:r>
              <a:rPr lang="en-US" sz="2000" dirty="0" smtClean="0"/>
              <a:t>Health authority priorities</a:t>
            </a:r>
          </a:p>
          <a:p>
            <a:pPr marL="0" indent="0">
              <a:buNone/>
            </a:pPr>
            <a:endParaRPr lang="en-US" sz="2000" dirty="0" smtClean="0"/>
          </a:p>
          <a:p>
            <a:r>
              <a:rPr lang="en-US" sz="2000" dirty="0" smtClean="0"/>
              <a:t>Joint collaborative committees </a:t>
            </a:r>
          </a:p>
          <a:p>
            <a:pPr marL="0" indent="0">
              <a:buNone/>
            </a:pPr>
            <a:endParaRPr lang="en-US" sz="2000" dirty="0" smtClean="0"/>
          </a:p>
          <a:p>
            <a:r>
              <a:rPr lang="en-US" sz="2000" dirty="0" smtClean="0"/>
              <a:t>GPSC programs &amp; initiatives, including A GP for Me</a:t>
            </a:r>
          </a:p>
          <a:p>
            <a:endParaRPr lang="en-US" sz="2000" dirty="0" smtClean="0"/>
          </a:p>
        </p:txBody>
      </p:sp>
    </p:spTree>
    <p:extLst>
      <p:ext uri="{BB962C8B-B14F-4D97-AF65-F5344CB8AC3E}">
        <p14:creationId xmlns:p14="http://schemas.microsoft.com/office/powerpoint/2010/main" val="93480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txBox="1">
            <a:spLocks/>
          </p:cNvSpPr>
          <p:nvPr/>
        </p:nvSpPr>
        <p:spPr>
          <a:xfrm>
            <a:off x="1143000" y="2130426"/>
            <a:ext cx="75438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ubtitle 9"/>
          <p:cNvSpPr txBox="1">
            <a:spLocks/>
          </p:cNvSpPr>
          <p:nvPr/>
        </p:nvSpPr>
        <p:spPr>
          <a:xfrm>
            <a:off x="1676400" y="3886200"/>
            <a:ext cx="7010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8" name="Picture 1" descr="GPSC PPT Puzzle p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250" y="1241425"/>
            <a:ext cx="8156575"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107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US" dirty="0"/>
          </a:p>
        </p:txBody>
      </p:sp>
      <p:sp>
        <p:nvSpPr>
          <p:cNvPr id="3" name="Content Placeholder 2"/>
          <p:cNvSpPr>
            <a:spLocks noGrp="1"/>
          </p:cNvSpPr>
          <p:nvPr>
            <p:ph idx="1"/>
          </p:nvPr>
        </p:nvSpPr>
        <p:spPr/>
        <p:txBody>
          <a:bodyPr>
            <a:normAutofit/>
          </a:bodyPr>
          <a:lstStyle/>
          <a:p>
            <a:pPr>
              <a:lnSpc>
                <a:spcPct val="150000"/>
              </a:lnSpc>
            </a:pPr>
            <a:r>
              <a:rPr lang="en-CA" sz="2400" dirty="0" smtClean="0"/>
              <a:t>To </a:t>
            </a:r>
            <a:r>
              <a:rPr lang="en-CA" sz="2400" dirty="0"/>
              <a:t>enable access to quality primary health care that effectively meets the needs of patients and populations in BC, using the patient medical home to form the foundation for care delivery within  a broader, integrated system of primary and community care.</a:t>
            </a:r>
            <a:endParaRPr lang="en-US" sz="2400" dirty="0"/>
          </a:p>
          <a:p>
            <a:endParaRPr lang="en-US" sz="3600" dirty="0"/>
          </a:p>
        </p:txBody>
      </p:sp>
    </p:spTree>
    <p:extLst>
      <p:ext uri="{BB962C8B-B14F-4D97-AF65-F5344CB8AC3E}">
        <p14:creationId xmlns:p14="http://schemas.microsoft.com/office/powerpoint/2010/main" val="226987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goals</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10200" y="2690813"/>
            <a:ext cx="1237394" cy="1203987"/>
          </a:xfrm>
        </p:spPr>
      </p:pic>
      <p:pic>
        <p:nvPicPr>
          <p:cNvPr id="10" name="Picture 9"/>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85735" y="2590800"/>
            <a:ext cx="1447471" cy="1447471"/>
          </a:xfrm>
          <a:prstGeom prst="rect">
            <a:avLst/>
          </a:prstGeom>
        </p:spPr>
      </p:pic>
      <p:sp>
        <p:nvSpPr>
          <p:cNvPr id="15" name="TextBox 14"/>
          <p:cNvSpPr txBox="1"/>
          <p:nvPr/>
        </p:nvSpPr>
        <p:spPr>
          <a:xfrm>
            <a:off x="2837625" y="2982363"/>
            <a:ext cx="2438400" cy="646331"/>
          </a:xfrm>
          <a:prstGeom prst="rect">
            <a:avLst/>
          </a:prstGeom>
          <a:noFill/>
        </p:spPr>
        <p:txBody>
          <a:bodyPr wrap="square" rtlCol="0">
            <a:spAutoFit/>
          </a:bodyPr>
          <a:lstStyle/>
          <a:p>
            <a:r>
              <a:rPr lang="en-US" dirty="0" smtClean="0"/>
              <a:t>Quality</a:t>
            </a:r>
            <a:br>
              <a:rPr lang="en-US" dirty="0" smtClean="0"/>
            </a:br>
            <a:r>
              <a:rPr lang="en-US" dirty="0" smtClean="0"/>
              <a:t>Access</a:t>
            </a:r>
            <a:endParaRPr lang="en-US" dirty="0"/>
          </a:p>
        </p:txBody>
      </p:sp>
      <p:sp>
        <p:nvSpPr>
          <p:cNvPr id="16" name="TextBox 15"/>
          <p:cNvSpPr txBox="1"/>
          <p:nvPr/>
        </p:nvSpPr>
        <p:spPr>
          <a:xfrm>
            <a:off x="2837625" y="5245201"/>
            <a:ext cx="2438400" cy="369332"/>
          </a:xfrm>
          <a:prstGeom prst="rect">
            <a:avLst/>
          </a:prstGeom>
          <a:noFill/>
        </p:spPr>
        <p:txBody>
          <a:bodyPr wrap="square" rtlCol="0">
            <a:spAutoFit/>
          </a:bodyPr>
          <a:lstStyle/>
          <a:p>
            <a:r>
              <a:rPr lang="en-US" dirty="0" smtClean="0"/>
              <a:t>Linkages</a:t>
            </a:r>
            <a:endParaRPr lang="en-US" dirty="0"/>
          </a:p>
        </p:txBody>
      </p:sp>
      <p:sp>
        <p:nvSpPr>
          <p:cNvPr id="17" name="TextBox 16"/>
          <p:cNvSpPr txBox="1"/>
          <p:nvPr/>
        </p:nvSpPr>
        <p:spPr>
          <a:xfrm>
            <a:off x="6781800" y="3120863"/>
            <a:ext cx="2438400" cy="369332"/>
          </a:xfrm>
          <a:prstGeom prst="rect">
            <a:avLst/>
          </a:prstGeom>
          <a:noFill/>
        </p:spPr>
        <p:txBody>
          <a:bodyPr wrap="square" rtlCol="0">
            <a:spAutoFit/>
          </a:bodyPr>
          <a:lstStyle/>
          <a:p>
            <a:r>
              <a:rPr lang="en-US" dirty="0" smtClean="0"/>
              <a:t>Capacity</a:t>
            </a:r>
            <a:endParaRPr lang="en-US" dirty="0"/>
          </a:p>
        </p:txBody>
      </p:sp>
      <p:sp>
        <p:nvSpPr>
          <p:cNvPr id="12" name="AutoShape 8" descr="Image result for icon link"/>
          <p:cNvSpPr>
            <a:spLocks noChangeAspect="1" noChangeArrowheads="1"/>
          </p:cNvSpPr>
          <p:nvPr/>
        </p:nvSpPr>
        <p:spPr bwMode="auto">
          <a:xfrm>
            <a:off x="155575" y="-2338388"/>
            <a:ext cx="48768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Image result for icon link"/>
          <p:cNvSpPr>
            <a:spLocks noChangeAspect="1" noChangeArrowheads="1"/>
          </p:cNvSpPr>
          <p:nvPr/>
        </p:nvSpPr>
        <p:spPr bwMode="auto">
          <a:xfrm>
            <a:off x="307975" y="-2185988"/>
            <a:ext cx="48768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icon link"/>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1466025" y="4739304"/>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58000" y="5106701"/>
            <a:ext cx="2438400" cy="646331"/>
          </a:xfrm>
          <a:prstGeom prst="rect">
            <a:avLst/>
          </a:prstGeom>
          <a:noFill/>
        </p:spPr>
        <p:txBody>
          <a:bodyPr wrap="square" rtlCol="0">
            <a:spAutoFit/>
          </a:bodyPr>
          <a:lstStyle/>
          <a:p>
            <a:r>
              <a:rPr lang="en-US" dirty="0" smtClean="0"/>
              <a:t>Work </a:t>
            </a:r>
            <a:br>
              <a:rPr lang="en-US" dirty="0" smtClean="0"/>
            </a:br>
            <a:r>
              <a:rPr lang="en-US" dirty="0" smtClean="0"/>
              <a:t>environment</a:t>
            </a:r>
            <a:endParaRPr lang="en-US"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76" y="4716398"/>
            <a:ext cx="1289249" cy="1289249"/>
          </a:xfrm>
          <a:prstGeom prst="rect">
            <a:avLst/>
          </a:prstGeom>
        </p:spPr>
      </p:pic>
    </p:spTree>
    <p:extLst>
      <p:ext uri="{BB962C8B-B14F-4D97-AF65-F5344CB8AC3E}">
        <p14:creationId xmlns:p14="http://schemas.microsoft.com/office/powerpoint/2010/main" val="146169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descr="GPSC PPT Funnel p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900" y="1219200"/>
            <a:ext cx="8166100" cy="564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19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new ways</a:t>
            </a:r>
            <a:endParaRPr lang="en-US" dirty="0"/>
          </a:p>
        </p:txBody>
      </p:sp>
      <p:pic>
        <p:nvPicPr>
          <p:cNvPr id="4" name="Content Placeholder 3"/>
          <p:cNvPicPr>
            <a:picLocks noGrp="1" noChangeAspect="1"/>
          </p:cNvPicPr>
          <p:nvPr>
            <p:ph idx="1"/>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5400" y="3212942"/>
            <a:ext cx="1905000" cy="1905000"/>
          </a:xfrm>
        </p:spPr>
      </p:pic>
      <p:pic>
        <p:nvPicPr>
          <p:cNvPr id="5" name="Picture 4"/>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229100" y="3429000"/>
            <a:ext cx="1532610" cy="1519474"/>
          </a:xfrm>
          <a:prstGeom prst="rect">
            <a:avLst/>
          </a:prstGeom>
        </p:spPr>
      </p:pic>
      <p:pic>
        <p:nvPicPr>
          <p:cNvPr id="1026" name="Picture 2" descr="Image result for icon pulse healthcare png"/>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1800" y="3253024"/>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09650" y="5068669"/>
            <a:ext cx="2438400" cy="646331"/>
          </a:xfrm>
          <a:prstGeom prst="rect">
            <a:avLst/>
          </a:prstGeom>
          <a:noFill/>
        </p:spPr>
        <p:txBody>
          <a:bodyPr wrap="square" rtlCol="0">
            <a:spAutoFit/>
          </a:bodyPr>
          <a:lstStyle/>
          <a:p>
            <a:pPr algn="ctr"/>
            <a:r>
              <a:rPr lang="en-US" dirty="0" smtClean="0"/>
              <a:t>Patient </a:t>
            </a:r>
            <a:br>
              <a:rPr lang="en-US" dirty="0" smtClean="0"/>
            </a:br>
            <a:r>
              <a:rPr lang="en-US" dirty="0" smtClean="0"/>
              <a:t>needs</a:t>
            </a:r>
            <a:endParaRPr lang="en-US" dirty="0"/>
          </a:p>
        </p:txBody>
      </p:sp>
      <p:sp>
        <p:nvSpPr>
          <p:cNvPr id="10" name="TextBox 9"/>
          <p:cNvSpPr txBox="1"/>
          <p:nvPr/>
        </p:nvSpPr>
        <p:spPr>
          <a:xfrm>
            <a:off x="3505200" y="5068669"/>
            <a:ext cx="2940050" cy="646331"/>
          </a:xfrm>
          <a:prstGeom prst="rect">
            <a:avLst/>
          </a:prstGeom>
          <a:noFill/>
        </p:spPr>
        <p:txBody>
          <a:bodyPr wrap="square" rtlCol="0">
            <a:spAutoFit/>
          </a:bodyPr>
          <a:lstStyle/>
          <a:p>
            <a:pPr algn="ctr"/>
            <a:r>
              <a:rPr lang="en-US" dirty="0" smtClean="0"/>
              <a:t>Workforce</a:t>
            </a:r>
          </a:p>
          <a:p>
            <a:pPr algn="ctr"/>
            <a:r>
              <a:rPr lang="en-US" dirty="0" smtClean="0"/>
              <a:t>impacts</a:t>
            </a:r>
            <a:endParaRPr lang="en-US" dirty="0"/>
          </a:p>
        </p:txBody>
      </p:sp>
      <p:sp>
        <p:nvSpPr>
          <p:cNvPr id="11" name="TextBox 10"/>
          <p:cNvSpPr txBox="1"/>
          <p:nvPr/>
        </p:nvSpPr>
        <p:spPr>
          <a:xfrm>
            <a:off x="6324600" y="5068669"/>
            <a:ext cx="2781300" cy="646331"/>
          </a:xfrm>
          <a:prstGeom prst="rect">
            <a:avLst/>
          </a:prstGeom>
          <a:noFill/>
        </p:spPr>
        <p:txBody>
          <a:bodyPr wrap="square" rtlCol="0">
            <a:spAutoFit/>
          </a:bodyPr>
          <a:lstStyle/>
          <a:p>
            <a:pPr algn="ctr"/>
            <a:r>
              <a:rPr lang="en-US" dirty="0" smtClean="0"/>
              <a:t>System</a:t>
            </a:r>
          </a:p>
          <a:p>
            <a:pPr algn="ctr"/>
            <a:r>
              <a:rPr lang="en-US" dirty="0" smtClean="0"/>
              <a:t>sustainability</a:t>
            </a:r>
            <a:endParaRPr lang="en-US" dirty="0"/>
          </a:p>
        </p:txBody>
      </p:sp>
    </p:spTree>
    <p:extLst>
      <p:ext uri="{BB962C8B-B14F-4D97-AF65-F5344CB8AC3E}">
        <p14:creationId xmlns:p14="http://schemas.microsoft.com/office/powerpoint/2010/main" val="281927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new ways: doctors</a:t>
            </a:r>
            <a:endParaRPr lang="en-US" dirty="0"/>
          </a:p>
        </p:txBody>
      </p:sp>
      <p:sp>
        <p:nvSpPr>
          <p:cNvPr id="3" name="Content Placeholder 2"/>
          <p:cNvSpPr>
            <a:spLocks noGrp="1"/>
          </p:cNvSpPr>
          <p:nvPr>
            <p:ph idx="1"/>
          </p:nvPr>
        </p:nvSpPr>
        <p:spPr/>
        <p:txBody>
          <a:bodyPr>
            <a:normAutofit/>
          </a:bodyPr>
          <a:lstStyle/>
          <a:p>
            <a:pPr marL="285750" indent="-171450"/>
            <a:r>
              <a:rPr lang="en-US" sz="2400" dirty="0" smtClean="0"/>
              <a:t>Right </a:t>
            </a:r>
            <a:r>
              <a:rPr lang="en-US" sz="2400" dirty="0"/>
              <a:t>care, </a:t>
            </a:r>
            <a:r>
              <a:rPr lang="en-US" sz="2400" dirty="0" smtClean="0"/>
              <a:t>right place, right time</a:t>
            </a:r>
            <a:endParaRPr lang="en-US" sz="2400" dirty="0"/>
          </a:p>
          <a:p>
            <a:pPr marL="628650" lvl="1" indent="-171450">
              <a:buFont typeface="Arial" panose="020B0604020202020204" pitchFamily="34" charset="0"/>
              <a:buChar char="•"/>
            </a:pPr>
            <a:endParaRPr lang="en-US" dirty="0"/>
          </a:p>
          <a:p>
            <a:pPr marL="285750" indent="-171450"/>
            <a:r>
              <a:rPr lang="en-US" sz="2400" dirty="0" smtClean="0"/>
              <a:t>Work-life </a:t>
            </a:r>
            <a:r>
              <a:rPr lang="en-US" sz="2400" dirty="0"/>
              <a:t>balance and </a:t>
            </a:r>
            <a:r>
              <a:rPr lang="en-US" sz="2400" dirty="0" smtClean="0"/>
              <a:t>physician wellness</a:t>
            </a:r>
            <a:endParaRPr lang="en-US" sz="2400" dirty="0"/>
          </a:p>
          <a:p>
            <a:pPr marL="628650" lvl="1" indent="-171450">
              <a:buFont typeface="Arial" panose="020B0604020202020204" pitchFamily="34" charset="0"/>
              <a:buChar char="•"/>
            </a:pPr>
            <a:endParaRPr lang="en-US" dirty="0"/>
          </a:p>
          <a:p>
            <a:pPr marL="285750" indent="-171450"/>
            <a:r>
              <a:rPr lang="en-US" sz="2400" dirty="0" smtClean="0"/>
              <a:t>Healthy and </a:t>
            </a:r>
            <a:r>
              <a:rPr lang="en-US" sz="2400" dirty="0"/>
              <a:t>vibrant </a:t>
            </a:r>
            <a:r>
              <a:rPr lang="en-US" sz="2400" dirty="0" smtClean="0"/>
              <a:t/>
            </a:r>
            <a:br>
              <a:rPr lang="en-US" sz="2400" dirty="0" smtClean="0"/>
            </a:br>
            <a:r>
              <a:rPr lang="en-US" sz="2400" dirty="0" smtClean="0"/>
              <a:t>work environments</a:t>
            </a:r>
            <a:endParaRPr lang="en-US" sz="2400" dirty="0"/>
          </a:p>
          <a:p>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4114800"/>
            <a:ext cx="3762375" cy="2508250"/>
          </a:xfrm>
          <a:prstGeom prst="rect">
            <a:avLst/>
          </a:prstGeom>
        </p:spPr>
      </p:pic>
    </p:spTree>
    <p:extLst>
      <p:ext uri="{BB962C8B-B14F-4D97-AF65-F5344CB8AC3E}">
        <p14:creationId xmlns:p14="http://schemas.microsoft.com/office/powerpoint/2010/main" val="2942525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new ways: patients</a:t>
            </a:r>
            <a:endParaRPr lang="en-US" dirty="0"/>
          </a:p>
        </p:txBody>
      </p:sp>
      <p:sp>
        <p:nvSpPr>
          <p:cNvPr id="3" name="Content Placeholder 2"/>
          <p:cNvSpPr>
            <a:spLocks noGrp="1"/>
          </p:cNvSpPr>
          <p:nvPr>
            <p:ph idx="1"/>
          </p:nvPr>
        </p:nvSpPr>
        <p:spPr/>
        <p:txBody>
          <a:bodyPr>
            <a:normAutofit/>
          </a:bodyPr>
          <a:lstStyle/>
          <a:p>
            <a:r>
              <a:rPr lang="en-US" sz="2400" dirty="0" smtClean="0"/>
              <a:t>Meet the needs of patients now</a:t>
            </a:r>
            <a:br>
              <a:rPr lang="en-US" sz="2400" dirty="0" smtClean="0"/>
            </a:br>
            <a:r>
              <a:rPr lang="en-US" sz="2400" dirty="0" smtClean="0"/>
              <a:t>and into the future</a:t>
            </a:r>
          </a:p>
          <a:p>
            <a:pPr lvl="1"/>
            <a:r>
              <a:rPr lang="en-US" sz="2000" smtClean="0"/>
              <a:t>timely access</a:t>
            </a:r>
            <a:endParaRPr lang="en-US" sz="2000" dirty="0" smtClean="0"/>
          </a:p>
          <a:p>
            <a:pPr lvl="1"/>
            <a:r>
              <a:rPr lang="en-US" sz="2000" dirty="0" smtClean="0"/>
              <a:t>continuous, coordinated care</a:t>
            </a:r>
          </a:p>
          <a:p>
            <a:pPr lvl="1"/>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4114800"/>
            <a:ext cx="3762375" cy="2508250"/>
          </a:xfrm>
          <a:prstGeom prst="rect">
            <a:avLst/>
          </a:prstGeom>
        </p:spPr>
      </p:pic>
    </p:spTree>
    <p:extLst>
      <p:ext uri="{BB962C8B-B14F-4D97-AF65-F5344CB8AC3E}">
        <p14:creationId xmlns:p14="http://schemas.microsoft.com/office/powerpoint/2010/main" val="1175421792"/>
      </p:ext>
    </p:extLst>
  </p:cSld>
  <p:clrMapOvr>
    <a:masterClrMapping/>
  </p:clrMapOvr>
</p:sld>
</file>

<file path=ppt/theme/theme1.xml><?xml version="1.0" encoding="utf-8"?>
<a:theme xmlns:a="http://schemas.openxmlformats.org/drawingml/2006/main" name="Office Theme">
  <a:themeElements>
    <a:clrScheme name="GPSC">
      <a:dk1>
        <a:srgbClr val="231F20"/>
      </a:dk1>
      <a:lt1>
        <a:sysClr val="window" lastClr="FFFFFF"/>
      </a:lt1>
      <a:dk2>
        <a:srgbClr val="006D8A"/>
      </a:dk2>
      <a:lt2>
        <a:srgbClr val="4BACC6"/>
      </a:lt2>
      <a:accent1>
        <a:srgbClr val="DC661E"/>
      </a:accent1>
      <a:accent2>
        <a:srgbClr val="BBC09B"/>
      </a:accent2>
      <a:accent3>
        <a:srgbClr val="8E8981"/>
      </a:accent3>
      <a:accent4>
        <a:srgbClr val="006D8A"/>
      </a:accent4>
      <a:accent5>
        <a:srgbClr val="4BACC6"/>
      </a:accent5>
      <a:accent6>
        <a:srgbClr val="F79646"/>
      </a:accent6>
      <a:hlink>
        <a:srgbClr val="4BACC6"/>
      </a:hlink>
      <a:folHlink>
        <a:srgbClr val="006D8A"/>
      </a:folHlink>
    </a:clrScheme>
    <a:fontScheme name="GPS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Words>
  <Application>Microsoft Office PowerPoint</Application>
  <PresentationFormat>On-screen Show (4:3)</PresentationFormat>
  <Paragraphs>84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Let’s create  a clear path to care</vt:lpstr>
      <vt:lpstr>Our recent journey</vt:lpstr>
      <vt:lpstr>PowerPoint Presentation</vt:lpstr>
      <vt:lpstr>Our vision</vt:lpstr>
      <vt:lpstr>Our goals</vt:lpstr>
      <vt:lpstr>PowerPoint Presentation</vt:lpstr>
      <vt:lpstr>Working in new ways</vt:lpstr>
      <vt:lpstr>Working in new ways: doctors</vt:lpstr>
      <vt:lpstr>Working in new ways: patients</vt:lpstr>
      <vt:lpstr>Working in new ways: system</vt:lpstr>
      <vt:lpstr>Governance</vt:lpstr>
      <vt:lpstr>Patient medical home in BC</vt:lpstr>
      <vt:lpstr>Integrated System of Primary and Community Care</vt:lpstr>
      <vt:lpstr>Streams of work</vt:lpstr>
      <vt:lpstr>The role of the GPSC</vt:lpstr>
      <vt:lpstr>Areas of focus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2016-12-20T20:48:10Z</dcterms:created>
  <dcterms:modified xsi:type="dcterms:W3CDTF">2016-12-20T22:35:23Z</dcterms:modified>
</cp:coreProperties>
</file>