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5" r:id="rId2"/>
  </p:sldMasterIdLst>
  <p:notesMasterIdLst>
    <p:notesMasterId r:id="rId19"/>
  </p:notesMasterIdLst>
  <p:handoutMasterIdLst>
    <p:handoutMasterId r:id="rId20"/>
  </p:handoutMasterIdLst>
  <p:sldIdLst>
    <p:sldId id="274" r:id="rId3"/>
    <p:sldId id="280" r:id="rId4"/>
    <p:sldId id="281" r:id="rId5"/>
    <p:sldId id="282" r:id="rId6"/>
    <p:sldId id="283" r:id="rId7"/>
    <p:sldId id="269" r:id="rId8"/>
    <p:sldId id="258" r:id="rId9"/>
    <p:sldId id="285" r:id="rId10"/>
    <p:sldId id="272" r:id="rId11"/>
    <p:sldId id="259" r:id="rId12"/>
    <p:sldId id="291" r:id="rId13"/>
    <p:sldId id="294" r:id="rId14"/>
    <p:sldId id="293" r:id="rId15"/>
    <p:sldId id="268" r:id="rId16"/>
    <p:sldId id="265" r:id="rId17"/>
    <p:sldId id="266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7122" autoAdjust="0"/>
  </p:normalViewPr>
  <p:slideViewPr>
    <p:cSldViewPr showGuides="1">
      <p:cViewPr varScale="1">
        <p:scale>
          <a:sx n="47" d="100"/>
          <a:sy n="47" d="100"/>
        </p:scale>
        <p:origin x="-25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30"/>
    </p:cViewPr>
  </p:notesTextViewPr>
  <p:notesViewPr>
    <p:cSldViewPr showGuides="1">
      <p:cViewPr varScale="1">
        <p:scale>
          <a:sx n="81" d="100"/>
          <a:sy n="81" d="100"/>
        </p:scale>
        <p:origin x="-1956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B0D83E-3374-4A35-BDAF-F59FDF8A1FE2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D158CBE1-A9D3-4A4D-8DED-69FBD8B5EA37}">
      <dgm:prSet phldrT="[Text]"/>
      <dgm:spPr/>
      <dgm:t>
        <a:bodyPr/>
        <a:lstStyle/>
        <a:p>
          <a:r>
            <a:rPr lang="en-US" dirty="0" smtClean="0"/>
            <a:t>Stream 1</a:t>
          </a:r>
          <a:endParaRPr lang="en-US" dirty="0"/>
        </a:p>
      </dgm:t>
    </dgm:pt>
    <dgm:pt modelId="{ACBFD0FF-BE30-40C6-A538-0EFC9C485AC3}" type="parTrans" cxnId="{8547F708-259E-45C0-9538-7CE772B29E43}">
      <dgm:prSet/>
      <dgm:spPr/>
      <dgm:t>
        <a:bodyPr/>
        <a:lstStyle/>
        <a:p>
          <a:endParaRPr lang="en-US"/>
        </a:p>
      </dgm:t>
    </dgm:pt>
    <dgm:pt modelId="{DE5E3B6B-F17E-4A1E-92BF-CBBB79D07C45}" type="sibTrans" cxnId="{8547F708-259E-45C0-9538-7CE772B29E43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6A89AD82-D1C7-4F1D-BD30-98587B97FCFE}">
      <dgm:prSet phldrT="[Text]"/>
      <dgm:spPr/>
      <dgm:t>
        <a:bodyPr/>
        <a:lstStyle/>
        <a:p>
          <a:r>
            <a:rPr lang="en-US" dirty="0" smtClean="0"/>
            <a:t>Stream 2</a:t>
          </a:r>
          <a:endParaRPr lang="en-US" dirty="0"/>
        </a:p>
      </dgm:t>
    </dgm:pt>
    <dgm:pt modelId="{D1B00266-0013-4D9B-80D9-C832AEAB7CF7}" type="parTrans" cxnId="{EE468A1C-316F-4D44-B8A7-B270A190C2BF}">
      <dgm:prSet/>
      <dgm:spPr/>
      <dgm:t>
        <a:bodyPr/>
        <a:lstStyle/>
        <a:p>
          <a:endParaRPr lang="en-US"/>
        </a:p>
      </dgm:t>
    </dgm:pt>
    <dgm:pt modelId="{8378155A-DB49-4288-AFD7-02B087409A03}" type="sibTrans" cxnId="{EE468A1C-316F-4D44-B8A7-B270A190C2BF}">
      <dgm:prSet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E102C430-287D-4150-B5B6-050C5C309D38}">
      <dgm:prSet phldrT="[Text]"/>
      <dgm:spPr/>
      <dgm:t>
        <a:bodyPr/>
        <a:lstStyle/>
        <a:p>
          <a:r>
            <a:rPr lang="en-US" dirty="0" smtClean="0"/>
            <a:t>Integrated &amp; Coordinated Services</a:t>
          </a:r>
          <a:endParaRPr lang="en-US" dirty="0"/>
        </a:p>
      </dgm:t>
    </dgm:pt>
    <dgm:pt modelId="{38C9A8F6-FFE6-42DA-B4B0-AAD3D9B5F1C8}" type="parTrans" cxnId="{9F59D110-4611-4B0D-9173-B6ABBB3A2859}">
      <dgm:prSet/>
      <dgm:spPr/>
      <dgm:t>
        <a:bodyPr/>
        <a:lstStyle/>
        <a:p>
          <a:endParaRPr lang="en-US"/>
        </a:p>
      </dgm:t>
    </dgm:pt>
    <dgm:pt modelId="{BB4B66A4-AEE9-4DFE-B997-CACDB330D1BE}" type="sibTrans" cxnId="{9F59D110-4611-4B0D-9173-B6ABBB3A2859}">
      <dgm:prSet/>
      <dgm:spPr/>
      <dgm:t>
        <a:bodyPr/>
        <a:lstStyle/>
        <a:p>
          <a:endParaRPr lang="en-US"/>
        </a:p>
      </dgm:t>
    </dgm:pt>
    <dgm:pt modelId="{4C6CB4EC-C54A-40F5-90FB-F255447076AD}" type="pres">
      <dgm:prSet presAssocID="{1FB0D83E-3374-4A35-BDAF-F59FDF8A1FE2}" presName="Name0" presStyleCnt="0">
        <dgm:presLayoutVars>
          <dgm:dir/>
          <dgm:resizeHandles val="exact"/>
        </dgm:presLayoutVars>
      </dgm:prSet>
      <dgm:spPr/>
    </dgm:pt>
    <dgm:pt modelId="{C7BF242B-9B40-429C-8C48-499D6DF3C6A7}" type="pres">
      <dgm:prSet presAssocID="{1FB0D83E-3374-4A35-BDAF-F59FDF8A1FE2}" presName="vNodes" presStyleCnt="0"/>
      <dgm:spPr/>
    </dgm:pt>
    <dgm:pt modelId="{24C2B17A-A1A9-4711-BA21-1237F3ED2999}" type="pres">
      <dgm:prSet presAssocID="{D158CBE1-A9D3-4A4D-8DED-69FBD8B5EA3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9A2F9-BF3D-402A-88A9-47B36C94F215}" type="pres">
      <dgm:prSet presAssocID="{DE5E3B6B-F17E-4A1E-92BF-CBBB79D07C45}" presName="spacerT" presStyleCnt="0"/>
      <dgm:spPr/>
    </dgm:pt>
    <dgm:pt modelId="{0989260D-5513-40E6-B76C-5D74A029BB00}" type="pres">
      <dgm:prSet presAssocID="{DE5E3B6B-F17E-4A1E-92BF-CBBB79D07C4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503E0F5-252E-46D6-AD7D-2A8E56361352}" type="pres">
      <dgm:prSet presAssocID="{DE5E3B6B-F17E-4A1E-92BF-CBBB79D07C45}" presName="spacerB" presStyleCnt="0"/>
      <dgm:spPr/>
    </dgm:pt>
    <dgm:pt modelId="{09EAFC13-68E6-49F8-AAB7-EC21E3B53EF0}" type="pres">
      <dgm:prSet presAssocID="{6A89AD82-D1C7-4F1D-BD30-98587B97FCF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532ABC-E833-4291-A192-E9C2846CAB76}" type="pres">
      <dgm:prSet presAssocID="{1FB0D83E-3374-4A35-BDAF-F59FDF8A1FE2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364ED553-AD1F-48C1-A14F-E79E102FCA9F}" type="pres">
      <dgm:prSet presAssocID="{1FB0D83E-3374-4A35-BDAF-F59FDF8A1FE2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C7BA232-94A6-4BB0-9182-E78882F2FA03}" type="pres">
      <dgm:prSet presAssocID="{1FB0D83E-3374-4A35-BDAF-F59FDF8A1FE2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0D3DAE-C822-40D4-AF39-1EF2435F8622}" type="presOf" srcId="{8378155A-DB49-4288-AFD7-02B087409A03}" destId="{364ED553-AD1F-48C1-A14F-E79E102FCA9F}" srcOrd="1" destOrd="0" presId="urn:microsoft.com/office/officeart/2005/8/layout/equation2"/>
    <dgm:cxn modelId="{21D441CA-CB13-4699-B12D-DA990F865CE0}" type="presOf" srcId="{8378155A-DB49-4288-AFD7-02B087409A03}" destId="{5E532ABC-E833-4291-A192-E9C2846CAB76}" srcOrd="0" destOrd="0" presId="urn:microsoft.com/office/officeart/2005/8/layout/equation2"/>
    <dgm:cxn modelId="{A95F09B9-F080-43F2-9750-A8B788D6F822}" type="presOf" srcId="{D158CBE1-A9D3-4A4D-8DED-69FBD8B5EA37}" destId="{24C2B17A-A1A9-4711-BA21-1237F3ED2999}" srcOrd="0" destOrd="0" presId="urn:microsoft.com/office/officeart/2005/8/layout/equation2"/>
    <dgm:cxn modelId="{9F59D110-4611-4B0D-9173-B6ABBB3A2859}" srcId="{1FB0D83E-3374-4A35-BDAF-F59FDF8A1FE2}" destId="{E102C430-287D-4150-B5B6-050C5C309D38}" srcOrd="2" destOrd="0" parTransId="{38C9A8F6-FFE6-42DA-B4B0-AAD3D9B5F1C8}" sibTransId="{BB4B66A4-AEE9-4DFE-B997-CACDB330D1BE}"/>
    <dgm:cxn modelId="{DE7A227F-361A-40BC-84A9-C8ED89C6D22B}" type="presOf" srcId="{E102C430-287D-4150-B5B6-050C5C309D38}" destId="{6C7BA232-94A6-4BB0-9182-E78882F2FA03}" srcOrd="0" destOrd="0" presId="urn:microsoft.com/office/officeart/2005/8/layout/equation2"/>
    <dgm:cxn modelId="{08E018B5-CB49-453E-A4D0-643C0EB53F9E}" type="presOf" srcId="{DE5E3B6B-F17E-4A1E-92BF-CBBB79D07C45}" destId="{0989260D-5513-40E6-B76C-5D74A029BB00}" srcOrd="0" destOrd="0" presId="urn:microsoft.com/office/officeart/2005/8/layout/equation2"/>
    <dgm:cxn modelId="{EE468A1C-316F-4D44-B8A7-B270A190C2BF}" srcId="{1FB0D83E-3374-4A35-BDAF-F59FDF8A1FE2}" destId="{6A89AD82-D1C7-4F1D-BD30-98587B97FCFE}" srcOrd="1" destOrd="0" parTransId="{D1B00266-0013-4D9B-80D9-C832AEAB7CF7}" sibTransId="{8378155A-DB49-4288-AFD7-02B087409A03}"/>
    <dgm:cxn modelId="{39A6A1E0-A1C4-483C-958B-641341D77E1D}" type="presOf" srcId="{1FB0D83E-3374-4A35-BDAF-F59FDF8A1FE2}" destId="{4C6CB4EC-C54A-40F5-90FB-F255447076AD}" srcOrd="0" destOrd="0" presId="urn:microsoft.com/office/officeart/2005/8/layout/equation2"/>
    <dgm:cxn modelId="{8547F708-259E-45C0-9538-7CE772B29E43}" srcId="{1FB0D83E-3374-4A35-BDAF-F59FDF8A1FE2}" destId="{D158CBE1-A9D3-4A4D-8DED-69FBD8B5EA37}" srcOrd="0" destOrd="0" parTransId="{ACBFD0FF-BE30-40C6-A538-0EFC9C485AC3}" sibTransId="{DE5E3B6B-F17E-4A1E-92BF-CBBB79D07C45}"/>
    <dgm:cxn modelId="{ED5B930B-49B5-428A-A714-48316D951D3E}" type="presOf" srcId="{6A89AD82-D1C7-4F1D-BD30-98587B97FCFE}" destId="{09EAFC13-68E6-49F8-AAB7-EC21E3B53EF0}" srcOrd="0" destOrd="0" presId="urn:microsoft.com/office/officeart/2005/8/layout/equation2"/>
    <dgm:cxn modelId="{67F3559C-0B7B-46BA-B668-13C7414A1022}" type="presParOf" srcId="{4C6CB4EC-C54A-40F5-90FB-F255447076AD}" destId="{C7BF242B-9B40-429C-8C48-499D6DF3C6A7}" srcOrd="0" destOrd="0" presId="urn:microsoft.com/office/officeart/2005/8/layout/equation2"/>
    <dgm:cxn modelId="{E2A524C5-548B-4D8F-9222-174B0C89B3FB}" type="presParOf" srcId="{C7BF242B-9B40-429C-8C48-499D6DF3C6A7}" destId="{24C2B17A-A1A9-4711-BA21-1237F3ED2999}" srcOrd="0" destOrd="0" presId="urn:microsoft.com/office/officeart/2005/8/layout/equation2"/>
    <dgm:cxn modelId="{B256C275-A281-4C3E-B7AA-C86B4D8F0330}" type="presParOf" srcId="{C7BF242B-9B40-429C-8C48-499D6DF3C6A7}" destId="{8F19A2F9-BF3D-402A-88A9-47B36C94F215}" srcOrd="1" destOrd="0" presId="urn:microsoft.com/office/officeart/2005/8/layout/equation2"/>
    <dgm:cxn modelId="{B31A1CC5-1A7C-4893-95BD-8E52689BBBAA}" type="presParOf" srcId="{C7BF242B-9B40-429C-8C48-499D6DF3C6A7}" destId="{0989260D-5513-40E6-B76C-5D74A029BB00}" srcOrd="2" destOrd="0" presId="urn:microsoft.com/office/officeart/2005/8/layout/equation2"/>
    <dgm:cxn modelId="{81CA4DC7-3F02-4F80-B252-D72E4BEFD261}" type="presParOf" srcId="{C7BF242B-9B40-429C-8C48-499D6DF3C6A7}" destId="{0503E0F5-252E-46D6-AD7D-2A8E56361352}" srcOrd="3" destOrd="0" presId="urn:microsoft.com/office/officeart/2005/8/layout/equation2"/>
    <dgm:cxn modelId="{D7F4F7B5-7215-4131-A69B-7296304A628B}" type="presParOf" srcId="{C7BF242B-9B40-429C-8C48-499D6DF3C6A7}" destId="{09EAFC13-68E6-49F8-AAB7-EC21E3B53EF0}" srcOrd="4" destOrd="0" presId="urn:microsoft.com/office/officeart/2005/8/layout/equation2"/>
    <dgm:cxn modelId="{9F6F6051-E2A5-4AA6-9DC7-2B93B58B98A2}" type="presParOf" srcId="{4C6CB4EC-C54A-40F5-90FB-F255447076AD}" destId="{5E532ABC-E833-4291-A192-E9C2846CAB76}" srcOrd="1" destOrd="0" presId="urn:microsoft.com/office/officeart/2005/8/layout/equation2"/>
    <dgm:cxn modelId="{DCD7C7CB-9A87-4FF6-8EE6-5FC31BF91F34}" type="presParOf" srcId="{5E532ABC-E833-4291-A192-E9C2846CAB76}" destId="{364ED553-AD1F-48C1-A14F-E79E102FCA9F}" srcOrd="0" destOrd="0" presId="urn:microsoft.com/office/officeart/2005/8/layout/equation2"/>
    <dgm:cxn modelId="{72CF7622-DD1F-4F89-8098-71E4322408E3}" type="presParOf" srcId="{4C6CB4EC-C54A-40F5-90FB-F255447076AD}" destId="{6C7BA232-94A6-4BB0-9182-E78882F2FA0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A3B0AE-6BB5-4F38-92B8-68001691D52D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FC6CEA-3BC4-482C-90D1-E21C7670D151}">
      <dgm:prSet phldrT="[Text]" custT="1"/>
      <dgm:spPr/>
      <dgm:t>
        <a:bodyPr/>
        <a:lstStyle/>
        <a:p>
          <a:r>
            <a:rPr lang="en-US" sz="2400" dirty="0" smtClean="0"/>
            <a:t>September</a:t>
          </a:r>
          <a:endParaRPr lang="en-US" sz="2400" dirty="0"/>
        </a:p>
      </dgm:t>
    </dgm:pt>
    <dgm:pt modelId="{D047459A-FA69-475E-A38D-EC034984E4A5}" type="parTrans" cxnId="{19A97B94-C59D-4F9C-A15F-4CC872533C8B}">
      <dgm:prSet/>
      <dgm:spPr/>
      <dgm:t>
        <a:bodyPr/>
        <a:lstStyle/>
        <a:p>
          <a:endParaRPr lang="en-US"/>
        </a:p>
      </dgm:t>
    </dgm:pt>
    <dgm:pt modelId="{CE74CF4C-BD2F-453D-B7C1-26121F5EF76D}" type="sibTrans" cxnId="{19A97B94-C59D-4F9C-A15F-4CC872533C8B}">
      <dgm:prSet/>
      <dgm:spPr/>
      <dgm:t>
        <a:bodyPr/>
        <a:lstStyle/>
        <a:p>
          <a:endParaRPr lang="en-US"/>
        </a:p>
      </dgm:t>
    </dgm:pt>
    <dgm:pt modelId="{597C8119-77B8-4079-9D7F-6E2F5D9D1AFB}">
      <dgm:prSet phldrT="[Text]" custT="1"/>
      <dgm:spPr/>
      <dgm:t>
        <a:bodyPr/>
        <a:lstStyle/>
        <a:p>
          <a:r>
            <a:rPr lang="en-US" sz="1800" dirty="0" smtClean="0"/>
            <a:t>meeting with physician leads</a:t>
          </a:r>
          <a:endParaRPr lang="en-US" sz="1800" dirty="0"/>
        </a:p>
      </dgm:t>
    </dgm:pt>
    <dgm:pt modelId="{BE193AB4-07D7-47F3-95F2-8364093CC13A}" type="parTrans" cxnId="{759E0AE2-89C5-4DC9-A9BE-A51035A45837}">
      <dgm:prSet/>
      <dgm:spPr/>
      <dgm:t>
        <a:bodyPr/>
        <a:lstStyle/>
        <a:p>
          <a:endParaRPr lang="en-US"/>
        </a:p>
      </dgm:t>
    </dgm:pt>
    <dgm:pt modelId="{2A3E04CD-7023-452C-8C71-C691BC6D0B1C}" type="sibTrans" cxnId="{759E0AE2-89C5-4DC9-A9BE-A51035A45837}">
      <dgm:prSet/>
      <dgm:spPr/>
      <dgm:t>
        <a:bodyPr/>
        <a:lstStyle/>
        <a:p>
          <a:endParaRPr lang="en-US"/>
        </a:p>
      </dgm:t>
    </dgm:pt>
    <dgm:pt modelId="{7B613F33-D986-4B0A-874E-BB03E743840F}">
      <dgm:prSet phldrT="[Text]" custT="1"/>
      <dgm:spPr/>
      <dgm:t>
        <a:bodyPr/>
        <a:lstStyle/>
        <a:p>
          <a:r>
            <a:rPr lang="en-US" sz="2400" dirty="0" smtClean="0"/>
            <a:t>October</a:t>
          </a:r>
          <a:endParaRPr lang="en-US" sz="2400" dirty="0"/>
        </a:p>
      </dgm:t>
    </dgm:pt>
    <dgm:pt modelId="{5D855ACE-28E5-4808-BCB8-C38806D02E51}" type="parTrans" cxnId="{839350E9-EF1E-4522-88E0-5556835D0F03}">
      <dgm:prSet/>
      <dgm:spPr/>
      <dgm:t>
        <a:bodyPr/>
        <a:lstStyle/>
        <a:p>
          <a:endParaRPr lang="en-US"/>
        </a:p>
      </dgm:t>
    </dgm:pt>
    <dgm:pt modelId="{DB38AB05-BE4B-49E3-A09B-51941EBD79B3}" type="sibTrans" cxnId="{839350E9-EF1E-4522-88E0-5556835D0F03}">
      <dgm:prSet/>
      <dgm:spPr/>
      <dgm:t>
        <a:bodyPr/>
        <a:lstStyle/>
        <a:p>
          <a:endParaRPr lang="en-US"/>
        </a:p>
      </dgm:t>
    </dgm:pt>
    <dgm:pt modelId="{5D48C06E-810B-4E05-9526-9217822BB8F3}">
      <dgm:prSet phldrT="[Text]" custT="1"/>
      <dgm:spPr/>
      <dgm:t>
        <a:bodyPr/>
        <a:lstStyle/>
        <a:p>
          <a:r>
            <a:rPr lang="en-US" sz="1800" dirty="0" smtClean="0"/>
            <a:t>more clarity about how a PMH will look in a doctor’s office </a:t>
          </a:r>
          <a:endParaRPr lang="en-US" sz="1800" dirty="0"/>
        </a:p>
      </dgm:t>
    </dgm:pt>
    <dgm:pt modelId="{17AB7C11-DA27-46F0-988F-BF424BFA593A}" type="parTrans" cxnId="{53AB352C-50B9-4FB3-B093-A5F7FDB4BAE2}">
      <dgm:prSet/>
      <dgm:spPr/>
      <dgm:t>
        <a:bodyPr/>
        <a:lstStyle/>
        <a:p>
          <a:endParaRPr lang="en-US"/>
        </a:p>
      </dgm:t>
    </dgm:pt>
    <dgm:pt modelId="{E9C783DC-230A-4C9C-9221-5E0EBCF8BF98}" type="sibTrans" cxnId="{53AB352C-50B9-4FB3-B093-A5F7FDB4BAE2}">
      <dgm:prSet/>
      <dgm:spPr/>
      <dgm:t>
        <a:bodyPr/>
        <a:lstStyle/>
        <a:p>
          <a:endParaRPr lang="en-US"/>
        </a:p>
      </dgm:t>
    </dgm:pt>
    <dgm:pt modelId="{7235D6DC-BBC4-4D5E-A01F-AB9693031545}">
      <dgm:prSet phldrT="[Text]" custT="1"/>
      <dgm:spPr/>
      <dgm:t>
        <a:bodyPr/>
        <a:lstStyle/>
        <a:p>
          <a:r>
            <a:rPr lang="en-US" sz="2400" dirty="0" smtClean="0"/>
            <a:t>November</a:t>
          </a:r>
          <a:endParaRPr lang="en-US" sz="2400" dirty="0"/>
        </a:p>
      </dgm:t>
    </dgm:pt>
    <dgm:pt modelId="{20ED7FEE-BF94-4FD8-83CF-EBD86A5D2327}" type="parTrans" cxnId="{F1BAD240-B9D7-4463-B1C3-F0C2E60486E2}">
      <dgm:prSet/>
      <dgm:spPr/>
      <dgm:t>
        <a:bodyPr/>
        <a:lstStyle/>
        <a:p>
          <a:endParaRPr lang="en-US"/>
        </a:p>
      </dgm:t>
    </dgm:pt>
    <dgm:pt modelId="{E7CBA653-088A-4F07-A69E-F29BD9B3C1F7}" type="sibTrans" cxnId="{F1BAD240-B9D7-4463-B1C3-F0C2E60486E2}">
      <dgm:prSet/>
      <dgm:spPr/>
      <dgm:t>
        <a:bodyPr/>
        <a:lstStyle/>
        <a:p>
          <a:endParaRPr lang="en-US"/>
        </a:p>
      </dgm:t>
    </dgm:pt>
    <dgm:pt modelId="{6AFAD483-5B54-4A88-A6BA-9B056F7409D5}">
      <dgm:prSet phldrT="[Text]" custT="1"/>
      <dgm:spPr/>
      <dgm:t>
        <a:bodyPr/>
        <a:lstStyle/>
        <a:p>
          <a:r>
            <a:rPr lang="en-US" sz="1800" dirty="0" smtClean="0"/>
            <a:t>specific resources &amp; supports for practices and divisions </a:t>
          </a:r>
          <a:endParaRPr lang="en-US" sz="1800" dirty="0"/>
        </a:p>
      </dgm:t>
    </dgm:pt>
    <dgm:pt modelId="{4812AC1A-C064-4C9F-892A-5C9E629DCBB5}" type="parTrans" cxnId="{05CCBE18-F820-475D-97CD-AA27BCAC4605}">
      <dgm:prSet/>
      <dgm:spPr/>
      <dgm:t>
        <a:bodyPr/>
        <a:lstStyle/>
        <a:p>
          <a:endParaRPr lang="en-US"/>
        </a:p>
      </dgm:t>
    </dgm:pt>
    <dgm:pt modelId="{ABFEFC29-F232-4C52-9741-6678AA96BC30}" type="sibTrans" cxnId="{05CCBE18-F820-475D-97CD-AA27BCAC4605}">
      <dgm:prSet/>
      <dgm:spPr/>
      <dgm:t>
        <a:bodyPr/>
        <a:lstStyle/>
        <a:p>
          <a:endParaRPr lang="en-US"/>
        </a:p>
      </dgm:t>
    </dgm:pt>
    <dgm:pt modelId="{68E38A87-9F71-4321-9F17-2728B5CE3B26}">
      <dgm:prSet custT="1"/>
      <dgm:spPr/>
      <dgm:t>
        <a:bodyPr/>
        <a:lstStyle/>
        <a:p>
          <a:r>
            <a:rPr lang="en-US" sz="1800" dirty="0" smtClean="0"/>
            <a:t>provincial event</a:t>
          </a:r>
        </a:p>
      </dgm:t>
    </dgm:pt>
    <dgm:pt modelId="{4BD2FAC3-B530-4E92-BC80-ABE9C24239F6}" type="parTrans" cxnId="{0CB795F0-441F-41B9-8E00-D4C6300A40CA}">
      <dgm:prSet/>
      <dgm:spPr/>
      <dgm:t>
        <a:bodyPr/>
        <a:lstStyle/>
        <a:p>
          <a:endParaRPr lang="en-US"/>
        </a:p>
      </dgm:t>
    </dgm:pt>
    <dgm:pt modelId="{29E54080-7868-4014-B809-6EAA7F9C92AC}" type="sibTrans" cxnId="{0CB795F0-441F-41B9-8E00-D4C6300A40CA}">
      <dgm:prSet/>
      <dgm:spPr/>
      <dgm:t>
        <a:bodyPr/>
        <a:lstStyle/>
        <a:p>
          <a:endParaRPr lang="en-US"/>
        </a:p>
      </dgm:t>
    </dgm:pt>
    <dgm:pt modelId="{F0E4D556-5A3A-481C-81CB-32FB7B418A63}" type="pres">
      <dgm:prSet presAssocID="{91A3B0AE-6BB5-4F38-92B8-68001691D52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1EC6422-C7BC-406E-818C-74A8F13D96FE}" type="pres">
      <dgm:prSet presAssocID="{11FC6CEA-3BC4-482C-90D1-E21C7670D151}" presName="linNode" presStyleCnt="0"/>
      <dgm:spPr/>
      <dgm:t>
        <a:bodyPr/>
        <a:lstStyle/>
        <a:p>
          <a:endParaRPr lang="en-US"/>
        </a:p>
      </dgm:t>
    </dgm:pt>
    <dgm:pt modelId="{DABBA084-880A-4D74-903D-190DDF7765F2}" type="pres">
      <dgm:prSet presAssocID="{11FC6CEA-3BC4-482C-90D1-E21C7670D151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98236-A062-462C-9FEC-4607796D2A9D}" type="pres">
      <dgm:prSet presAssocID="{11FC6CEA-3BC4-482C-90D1-E21C7670D151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22949-65AE-47DC-9683-7F74E6CF2F4F}" type="pres">
      <dgm:prSet presAssocID="{CE74CF4C-BD2F-453D-B7C1-26121F5EF76D}" presName="spacing" presStyleCnt="0"/>
      <dgm:spPr/>
      <dgm:t>
        <a:bodyPr/>
        <a:lstStyle/>
        <a:p>
          <a:endParaRPr lang="en-US"/>
        </a:p>
      </dgm:t>
    </dgm:pt>
    <dgm:pt modelId="{5086FBBD-697D-485A-A08A-A64114896DD9}" type="pres">
      <dgm:prSet presAssocID="{7B613F33-D986-4B0A-874E-BB03E743840F}" presName="linNode" presStyleCnt="0"/>
      <dgm:spPr/>
      <dgm:t>
        <a:bodyPr/>
        <a:lstStyle/>
        <a:p>
          <a:endParaRPr lang="en-US"/>
        </a:p>
      </dgm:t>
    </dgm:pt>
    <dgm:pt modelId="{C8A8A3FE-53C3-4A4B-A692-E5A4B99B53B5}" type="pres">
      <dgm:prSet presAssocID="{7B613F33-D986-4B0A-874E-BB03E743840F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5A313E-C84C-4C5D-A15F-6164CA871482}" type="pres">
      <dgm:prSet presAssocID="{7B613F33-D986-4B0A-874E-BB03E743840F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D7DC67-7412-48D2-83AB-E01AB6ABF734}" type="pres">
      <dgm:prSet presAssocID="{DB38AB05-BE4B-49E3-A09B-51941EBD79B3}" presName="spacing" presStyleCnt="0"/>
      <dgm:spPr/>
      <dgm:t>
        <a:bodyPr/>
        <a:lstStyle/>
        <a:p>
          <a:endParaRPr lang="en-US"/>
        </a:p>
      </dgm:t>
    </dgm:pt>
    <dgm:pt modelId="{4E7260AF-6CB1-4317-A563-8B23C3B190AE}" type="pres">
      <dgm:prSet presAssocID="{7235D6DC-BBC4-4D5E-A01F-AB9693031545}" presName="linNode" presStyleCnt="0"/>
      <dgm:spPr/>
      <dgm:t>
        <a:bodyPr/>
        <a:lstStyle/>
        <a:p>
          <a:endParaRPr lang="en-US"/>
        </a:p>
      </dgm:t>
    </dgm:pt>
    <dgm:pt modelId="{91271695-088A-4B62-A281-22AF3D3E66FC}" type="pres">
      <dgm:prSet presAssocID="{7235D6DC-BBC4-4D5E-A01F-AB9693031545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D334C-47E3-40A9-B11B-DE7E3DC106FD}" type="pres">
      <dgm:prSet presAssocID="{7235D6DC-BBC4-4D5E-A01F-AB9693031545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9350E9-EF1E-4522-88E0-5556835D0F03}" srcId="{91A3B0AE-6BB5-4F38-92B8-68001691D52D}" destId="{7B613F33-D986-4B0A-874E-BB03E743840F}" srcOrd="1" destOrd="0" parTransId="{5D855ACE-28E5-4808-BCB8-C38806D02E51}" sibTransId="{DB38AB05-BE4B-49E3-A09B-51941EBD79B3}"/>
    <dgm:cxn modelId="{53AB352C-50B9-4FB3-B093-A5F7FDB4BAE2}" srcId="{7B613F33-D986-4B0A-874E-BB03E743840F}" destId="{5D48C06E-810B-4E05-9526-9217822BB8F3}" srcOrd="0" destOrd="0" parTransId="{17AB7C11-DA27-46F0-988F-BF424BFA593A}" sibTransId="{E9C783DC-230A-4C9C-9221-5E0EBCF8BF98}"/>
    <dgm:cxn modelId="{F1BAD240-B9D7-4463-B1C3-F0C2E60486E2}" srcId="{91A3B0AE-6BB5-4F38-92B8-68001691D52D}" destId="{7235D6DC-BBC4-4D5E-A01F-AB9693031545}" srcOrd="2" destOrd="0" parTransId="{20ED7FEE-BF94-4FD8-83CF-EBD86A5D2327}" sibTransId="{E7CBA653-088A-4F07-A69E-F29BD9B3C1F7}"/>
    <dgm:cxn modelId="{8516B25F-21E3-41D4-84B2-2D876DBBE26F}" type="presOf" srcId="{7B613F33-D986-4B0A-874E-BB03E743840F}" destId="{C8A8A3FE-53C3-4A4B-A692-E5A4B99B53B5}" srcOrd="0" destOrd="0" presId="urn:microsoft.com/office/officeart/2005/8/layout/vList6"/>
    <dgm:cxn modelId="{7ECA82D6-BE68-40D6-8C95-750040050378}" type="presOf" srcId="{11FC6CEA-3BC4-482C-90D1-E21C7670D151}" destId="{DABBA084-880A-4D74-903D-190DDF7765F2}" srcOrd="0" destOrd="0" presId="urn:microsoft.com/office/officeart/2005/8/layout/vList6"/>
    <dgm:cxn modelId="{C969DB88-3D9B-42EA-A759-662847E357D4}" type="presOf" srcId="{597C8119-77B8-4079-9D7F-6E2F5D9D1AFB}" destId="{60998236-A062-462C-9FEC-4607796D2A9D}" srcOrd="0" destOrd="0" presId="urn:microsoft.com/office/officeart/2005/8/layout/vList6"/>
    <dgm:cxn modelId="{6998CD0E-59A7-4A6E-AEAA-C5ABAE8CACA9}" type="presOf" srcId="{7235D6DC-BBC4-4D5E-A01F-AB9693031545}" destId="{91271695-088A-4B62-A281-22AF3D3E66FC}" srcOrd="0" destOrd="0" presId="urn:microsoft.com/office/officeart/2005/8/layout/vList6"/>
    <dgm:cxn modelId="{0CB795F0-441F-41B9-8E00-D4C6300A40CA}" srcId="{7235D6DC-BBC4-4D5E-A01F-AB9693031545}" destId="{68E38A87-9F71-4321-9F17-2728B5CE3B26}" srcOrd="1" destOrd="0" parTransId="{4BD2FAC3-B530-4E92-BC80-ABE9C24239F6}" sibTransId="{29E54080-7868-4014-B809-6EAA7F9C92AC}"/>
    <dgm:cxn modelId="{CB20F9AA-81E5-4FBA-8C3F-B9F7B34BCD83}" type="presOf" srcId="{91A3B0AE-6BB5-4F38-92B8-68001691D52D}" destId="{F0E4D556-5A3A-481C-81CB-32FB7B418A63}" srcOrd="0" destOrd="0" presId="urn:microsoft.com/office/officeart/2005/8/layout/vList6"/>
    <dgm:cxn modelId="{07C67BB7-AF68-4E34-BF1F-C4138E9E0B53}" type="presOf" srcId="{5D48C06E-810B-4E05-9526-9217822BB8F3}" destId="{BD5A313E-C84C-4C5D-A15F-6164CA871482}" srcOrd="0" destOrd="0" presId="urn:microsoft.com/office/officeart/2005/8/layout/vList6"/>
    <dgm:cxn modelId="{759E0AE2-89C5-4DC9-A9BE-A51035A45837}" srcId="{11FC6CEA-3BC4-482C-90D1-E21C7670D151}" destId="{597C8119-77B8-4079-9D7F-6E2F5D9D1AFB}" srcOrd="0" destOrd="0" parTransId="{BE193AB4-07D7-47F3-95F2-8364093CC13A}" sibTransId="{2A3E04CD-7023-452C-8C71-C691BC6D0B1C}"/>
    <dgm:cxn modelId="{05CCBE18-F820-475D-97CD-AA27BCAC4605}" srcId="{7235D6DC-BBC4-4D5E-A01F-AB9693031545}" destId="{6AFAD483-5B54-4A88-A6BA-9B056F7409D5}" srcOrd="0" destOrd="0" parTransId="{4812AC1A-C064-4C9F-892A-5C9E629DCBB5}" sibTransId="{ABFEFC29-F232-4C52-9741-6678AA96BC30}"/>
    <dgm:cxn modelId="{43784CC6-97B0-4694-8CEE-FA6D3502FA6C}" type="presOf" srcId="{6AFAD483-5B54-4A88-A6BA-9B056F7409D5}" destId="{B11D334C-47E3-40A9-B11B-DE7E3DC106FD}" srcOrd="0" destOrd="0" presId="urn:microsoft.com/office/officeart/2005/8/layout/vList6"/>
    <dgm:cxn modelId="{19A97B94-C59D-4F9C-A15F-4CC872533C8B}" srcId="{91A3B0AE-6BB5-4F38-92B8-68001691D52D}" destId="{11FC6CEA-3BC4-482C-90D1-E21C7670D151}" srcOrd="0" destOrd="0" parTransId="{D047459A-FA69-475E-A38D-EC034984E4A5}" sibTransId="{CE74CF4C-BD2F-453D-B7C1-26121F5EF76D}"/>
    <dgm:cxn modelId="{300CF0FE-0440-4E8E-8B7E-BFE726A50FBE}" type="presOf" srcId="{68E38A87-9F71-4321-9F17-2728B5CE3B26}" destId="{B11D334C-47E3-40A9-B11B-DE7E3DC106FD}" srcOrd="0" destOrd="1" presId="urn:microsoft.com/office/officeart/2005/8/layout/vList6"/>
    <dgm:cxn modelId="{A7F9BB5D-64C9-412D-81C5-52A103BEDEFA}" type="presParOf" srcId="{F0E4D556-5A3A-481C-81CB-32FB7B418A63}" destId="{21EC6422-C7BC-406E-818C-74A8F13D96FE}" srcOrd="0" destOrd="0" presId="urn:microsoft.com/office/officeart/2005/8/layout/vList6"/>
    <dgm:cxn modelId="{FB7DE42F-35E9-4FCE-844D-521E286D0365}" type="presParOf" srcId="{21EC6422-C7BC-406E-818C-74A8F13D96FE}" destId="{DABBA084-880A-4D74-903D-190DDF7765F2}" srcOrd="0" destOrd="0" presId="urn:microsoft.com/office/officeart/2005/8/layout/vList6"/>
    <dgm:cxn modelId="{CB409D5A-2BFC-450F-AEBB-EDE534BA54D1}" type="presParOf" srcId="{21EC6422-C7BC-406E-818C-74A8F13D96FE}" destId="{60998236-A062-462C-9FEC-4607796D2A9D}" srcOrd="1" destOrd="0" presId="urn:microsoft.com/office/officeart/2005/8/layout/vList6"/>
    <dgm:cxn modelId="{08EF6F38-C3CE-405A-BBB6-82935E3C5ED0}" type="presParOf" srcId="{F0E4D556-5A3A-481C-81CB-32FB7B418A63}" destId="{92422949-65AE-47DC-9683-7F74E6CF2F4F}" srcOrd="1" destOrd="0" presId="urn:microsoft.com/office/officeart/2005/8/layout/vList6"/>
    <dgm:cxn modelId="{418F9323-9349-4C32-9B7E-B018BD218646}" type="presParOf" srcId="{F0E4D556-5A3A-481C-81CB-32FB7B418A63}" destId="{5086FBBD-697D-485A-A08A-A64114896DD9}" srcOrd="2" destOrd="0" presId="urn:microsoft.com/office/officeart/2005/8/layout/vList6"/>
    <dgm:cxn modelId="{925C7E2D-A968-48EB-98DC-F32EF81B7EFF}" type="presParOf" srcId="{5086FBBD-697D-485A-A08A-A64114896DD9}" destId="{C8A8A3FE-53C3-4A4B-A692-E5A4B99B53B5}" srcOrd="0" destOrd="0" presId="urn:microsoft.com/office/officeart/2005/8/layout/vList6"/>
    <dgm:cxn modelId="{1ACDCE37-198A-4803-92BD-2796ECB39C71}" type="presParOf" srcId="{5086FBBD-697D-485A-A08A-A64114896DD9}" destId="{BD5A313E-C84C-4C5D-A15F-6164CA871482}" srcOrd="1" destOrd="0" presId="urn:microsoft.com/office/officeart/2005/8/layout/vList6"/>
    <dgm:cxn modelId="{2454DD09-E97D-466D-80BC-DAF76AE7F94E}" type="presParOf" srcId="{F0E4D556-5A3A-481C-81CB-32FB7B418A63}" destId="{3CD7DC67-7412-48D2-83AB-E01AB6ABF734}" srcOrd="3" destOrd="0" presId="urn:microsoft.com/office/officeart/2005/8/layout/vList6"/>
    <dgm:cxn modelId="{B595BF43-2E35-4569-B2EE-AA095EB5D061}" type="presParOf" srcId="{F0E4D556-5A3A-481C-81CB-32FB7B418A63}" destId="{4E7260AF-6CB1-4317-A563-8B23C3B190AE}" srcOrd="4" destOrd="0" presId="urn:microsoft.com/office/officeart/2005/8/layout/vList6"/>
    <dgm:cxn modelId="{06129336-DFA2-42B5-92BE-CB52A6CE65E9}" type="presParOf" srcId="{4E7260AF-6CB1-4317-A563-8B23C3B190AE}" destId="{91271695-088A-4B62-A281-22AF3D3E66FC}" srcOrd="0" destOrd="0" presId="urn:microsoft.com/office/officeart/2005/8/layout/vList6"/>
    <dgm:cxn modelId="{961E0AEC-E13C-4407-99D3-A5AA0E0699F6}" type="presParOf" srcId="{4E7260AF-6CB1-4317-A563-8B23C3B190AE}" destId="{B11D334C-47E3-40A9-B11B-DE7E3DC106F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2B17A-A1A9-4711-BA21-1237F3ED2999}">
      <dsp:nvSpPr>
        <dsp:cNvPr id="0" name=""/>
        <dsp:cNvSpPr/>
      </dsp:nvSpPr>
      <dsp:spPr>
        <a:xfrm>
          <a:off x="339458" y="1306"/>
          <a:ext cx="1314245" cy="13142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Stream 1</a:t>
          </a:r>
          <a:endParaRPr lang="en-US" sz="1800" kern="1200" dirty="0"/>
        </a:p>
      </dsp:txBody>
      <dsp:txXfrm>
        <a:off x="531925" y="193773"/>
        <a:ext cx="929311" cy="929311"/>
      </dsp:txXfrm>
    </dsp:sp>
    <dsp:sp modelId="{0989260D-5513-40E6-B76C-5D74A029BB00}">
      <dsp:nvSpPr>
        <dsp:cNvPr id="0" name=""/>
        <dsp:cNvSpPr/>
      </dsp:nvSpPr>
      <dsp:spPr>
        <a:xfrm>
          <a:off x="615449" y="1422268"/>
          <a:ext cx="762262" cy="762262"/>
        </a:xfrm>
        <a:prstGeom prst="mathPlus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716487" y="1713757"/>
        <a:ext cx="560186" cy="179284"/>
      </dsp:txXfrm>
    </dsp:sp>
    <dsp:sp modelId="{09EAFC13-68E6-49F8-AAB7-EC21E3B53EF0}">
      <dsp:nvSpPr>
        <dsp:cNvPr id="0" name=""/>
        <dsp:cNvSpPr/>
      </dsp:nvSpPr>
      <dsp:spPr>
        <a:xfrm>
          <a:off x="339458" y="2291247"/>
          <a:ext cx="1314245" cy="13142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Stream 2</a:t>
          </a:r>
          <a:endParaRPr lang="en-US" sz="1800" kern="1200" dirty="0"/>
        </a:p>
      </dsp:txBody>
      <dsp:txXfrm>
        <a:off x="531925" y="2483714"/>
        <a:ext cx="929311" cy="929311"/>
      </dsp:txXfrm>
    </dsp:sp>
    <dsp:sp modelId="{5E532ABC-E833-4291-A192-E9C2846CAB76}">
      <dsp:nvSpPr>
        <dsp:cNvPr id="0" name=""/>
        <dsp:cNvSpPr/>
      </dsp:nvSpPr>
      <dsp:spPr>
        <a:xfrm>
          <a:off x="1850840" y="1558950"/>
          <a:ext cx="417930" cy="488899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850840" y="1656730"/>
        <a:ext cx="292551" cy="293339"/>
      </dsp:txXfrm>
    </dsp:sp>
    <dsp:sp modelId="{6C7BA232-94A6-4BB0-9182-E78882F2FA03}">
      <dsp:nvSpPr>
        <dsp:cNvPr id="0" name=""/>
        <dsp:cNvSpPr/>
      </dsp:nvSpPr>
      <dsp:spPr>
        <a:xfrm>
          <a:off x="2442250" y="489154"/>
          <a:ext cx="2628490" cy="26284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Integrated &amp; Coordinated Services</a:t>
          </a:r>
          <a:endParaRPr lang="en-US" sz="2300" kern="1200" dirty="0"/>
        </a:p>
      </dsp:txBody>
      <dsp:txXfrm>
        <a:off x="2827183" y="874087"/>
        <a:ext cx="1858624" cy="18586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98236-A062-462C-9FEC-4607796D2A9D}">
      <dsp:nvSpPr>
        <dsp:cNvPr id="0" name=""/>
        <dsp:cNvSpPr/>
      </dsp:nvSpPr>
      <dsp:spPr>
        <a:xfrm>
          <a:off x="2956560" y="0"/>
          <a:ext cx="4434840" cy="10001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meeting with physician leads</a:t>
          </a:r>
          <a:endParaRPr lang="en-US" sz="1800" kern="1200" dirty="0"/>
        </a:p>
      </dsp:txBody>
      <dsp:txXfrm>
        <a:off x="2956560" y="125016"/>
        <a:ext cx="4059793" cy="750093"/>
      </dsp:txXfrm>
    </dsp:sp>
    <dsp:sp modelId="{DABBA084-880A-4D74-903D-190DDF7765F2}">
      <dsp:nvSpPr>
        <dsp:cNvPr id="0" name=""/>
        <dsp:cNvSpPr/>
      </dsp:nvSpPr>
      <dsp:spPr>
        <a:xfrm>
          <a:off x="0" y="0"/>
          <a:ext cx="2956560" cy="1000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September</a:t>
          </a:r>
          <a:endParaRPr lang="en-US" sz="2400" kern="1200" dirty="0"/>
        </a:p>
      </dsp:txBody>
      <dsp:txXfrm>
        <a:off x="48822" y="48822"/>
        <a:ext cx="2858916" cy="902481"/>
      </dsp:txXfrm>
    </dsp:sp>
    <dsp:sp modelId="{BD5A313E-C84C-4C5D-A15F-6164CA871482}">
      <dsp:nvSpPr>
        <dsp:cNvPr id="0" name=""/>
        <dsp:cNvSpPr/>
      </dsp:nvSpPr>
      <dsp:spPr>
        <a:xfrm>
          <a:off x="2956560" y="1100137"/>
          <a:ext cx="4434840" cy="10001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more clarity about how a PMH will look in a doctor’s office </a:t>
          </a:r>
          <a:endParaRPr lang="en-US" sz="1800" kern="1200" dirty="0"/>
        </a:p>
      </dsp:txBody>
      <dsp:txXfrm>
        <a:off x="2956560" y="1225153"/>
        <a:ext cx="4059793" cy="750093"/>
      </dsp:txXfrm>
    </dsp:sp>
    <dsp:sp modelId="{C8A8A3FE-53C3-4A4B-A692-E5A4B99B53B5}">
      <dsp:nvSpPr>
        <dsp:cNvPr id="0" name=""/>
        <dsp:cNvSpPr/>
      </dsp:nvSpPr>
      <dsp:spPr>
        <a:xfrm>
          <a:off x="0" y="1100137"/>
          <a:ext cx="2956560" cy="1000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October</a:t>
          </a:r>
          <a:endParaRPr lang="en-US" sz="2400" kern="1200" dirty="0"/>
        </a:p>
      </dsp:txBody>
      <dsp:txXfrm>
        <a:off x="48822" y="1148959"/>
        <a:ext cx="2858916" cy="902481"/>
      </dsp:txXfrm>
    </dsp:sp>
    <dsp:sp modelId="{B11D334C-47E3-40A9-B11B-DE7E3DC106FD}">
      <dsp:nvSpPr>
        <dsp:cNvPr id="0" name=""/>
        <dsp:cNvSpPr/>
      </dsp:nvSpPr>
      <dsp:spPr>
        <a:xfrm>
          <a:off x="2956560" y="2200275"/>
          <a:ext cx="4434840" cy="10001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specific resources &amp; supports for practices and divisions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provincial event</a:t>
          </a:r>
        </a:p>
      </dsp:txBody>
      <dsp:txXfrm>
        <a:off x="2956560" y="2325291"/>
        <a:ext cx="4059793" cy="750093"/>
      </dsp:txXfrm>
    </dsp:sp>
    <dsp:sp modelId="{91271695-088A-4B62-A281-22AF3D3E66FC}">
      <dsp:nvSpPr>
        <dsp:cNvPr id="0" name=""/>
        <dsp:cNvSpPr/>
      </dsp:nvSpPr>
      <dsp:spPr>
        <a:xfrm>
          <a:off x="0" y="2200275"/>
          <a:ext cx="2956560" cy="1000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November</a:t>
          </a:r>
          <a:endParaRPr lang="en-US" sz="2400" kern="1200" dirty="0"/>
        </a:p>
      </dsp:txBody>
      <dsp:txXfrm>
        <a:off x="48822" y="2249097"/>
        <a:ext cx="2858916" cy="902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215FFD82-B636-4E4C-AB24-B7B56D061070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F1951B3C-686E-42FF-B8EF-410841353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86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011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1CB80F1F-AE7F-4112-BD1F-7EC85A545A26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918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011" y="9118918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BE664605-3CEA-4A26-B7C7-6FCD1C110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12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64605-3CEA-4A26-B7C7-6FCD1C110C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9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64605-3CEA-4A26-B7C7-6FCD1C110C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21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0050" lvl="0" indent="-51435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64605-3CEA-4A26-B7C7-6FCD1C110C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81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64605-3CEA-4A26-B7C7-6FCD1C110C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81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0383-A59E-44AD-A612-69262BB67A94}" type="slidenum">
              <a:rPr lang="en-CA" smtClean="0">
                <a:solidFill>
                  <a:prstClr val="black"/>
                </a:solidFill>
              </a:rPr>
              <a:pPr/>
              <a:t>13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68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64605-3CEA-4A26-B7C7-6FCD1C110C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78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64605-3CEA-4A26-B7C7-6FCD1C110C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56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64605-3CEA-4A26-B7C7-6FCD1C110C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06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7845" indent="-177845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500">
                <a:solidFill>
                  <a:schemeClr val="tx1"/>
                </a:solidFill>
                <a:latin typeface="Arial" pitchFamily="34" charset="0"/>
                <a:ea typeface="ヒラギノ角ゴ Pro W3" pitchFamily="-16" charset="-128"/>
              </a:defRPr>
            </a:lvl1pPr>
            <a:lvl2pPr marL="770662" indent="-296408">
              <a:defRPr sz="2500">
                <a:solidFill>
                  <a:schemeClr val="tx1"/>
                </a:solidFill>
                <a:latin typeface="Arial" pitchFamily="34" charset="0"/>
                <a:ea typeface="ヒラギノ角ゴ Pro W3" pitchFamily="-16" charset="-128"/>
              </a:defRPr>
            </a:lvl2pPr>
            <a:lvl3pPr marL="1185634" indent="-237127">
              <a:defRPr sz="2500">
                <a:solidFill>
                  <a:schemeClr val="tx1"/>
                </a:solidFill>
                <a:latin typeface="Arial" pitchFamily="34" charset="0"/>
                <a:ea typeface="ヒラギノ角ゴ Pro W3" pitchFamily="-16" charset="-128"/>
              </a:defRPr>
            </a:lvl3pPr>
            <a:lvl4pPr marL="1659887" indent="-237127">
              <a:defRPr sz="2500">
                <a:solidFill>
                  <a:schemeClr val="tx1"/>
                </a:solidFill>
                <a:latin typeface="Arial" pitchFamily="34" charset="0"/>
                <a:ea typeface="ヒラギノ角ゴ Pro W3" pitchFamily="-16" charset="-128"/>
              </a:defRPr>
            </a:lvl4pPr>
            <a:lvl5pPr marL="2134141" indent="-237127">
              <a:defRPr sz="2500">
                <a:solidFill>
                  <a:schemeClr val="tx1"/>
                </a:solidFill>
                <a:latin typeface="Arial" pitchFamily="34" charset="0"/>
                <a:ea typeface="ヒラギノ角ゴ Pro W3" pitchFamily="-16" charset="-128"/>
              </a:defRPr>
            </a:lvl5pPr>
            <a:lvl6pPr marL="2608395" indent="-237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ヒラギノ角ゴ Pro W3" pitchFamily="-16" charset="-128"/>
              </a:defRPr>
            </a:lvl6pPr>
            <a:lvl7pPr marL="3082648" indent="-237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ヒラギノ角ゴ Pro W3" pitchFamily="-16" charset="-128"/>
              </a:defRPr>
            </a:lvl7pPr>
            <a:lvl8pPr marL="3556902" indent="-237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ヒラギノ角ゴ Pro W3" pitchFamily="-16" charset="-128"/>
              </a:defRPr>
            </a:lvl8pPr>
            <a:lvl9pPr marL="4031155" indent="-237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ヒラギノ角ゴ Pro W3" pitchFamily="-16" charset="-128"/>
              </a:defRPr>
            </a:lvl9pPr>
          </a:lstStyle>
          <a:p>
            <a:fld id="{C69FCB05-2F9B-43CD-8C0B-8C8A2E639DEF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500">
                <a:solidFill>
                  <a:schemeClr val="tx1"/>
                </a:solidFill>
                <a:latin typeface="Arial" pitchFamily="34" charset="0"/>
                <a:ea typeface="ヒラギノ角ゴ Pro W3" pitchFamily="-16" charset="-128"/>
              </a:defRPr>
            </a:lvl1pPr>
            <a:lvl2pPr marL="770662" indent="-296408">
              <a:defRPr sz="2500">
                <a:solidFill>
                  <a:schemeClr val="tx1"/>
                </a:solidFill>
                <a:latin typeface="Arial" pitchFamily="34" charset="0"/>
                <a:ea typeface="ヒラギノ角ゴ Pro W3" pitchFamily="-16" charset="-128"/>
              </a:defRPr>
            </a:lvl2pPr>
            <a:lvl3pPr marL="1185634" indent="-237127">
              <a:defRPr sz="2500">
                <a:solidFill>
                  <a:schemeClr val="tx1"/>
                </a:solidFill>
                <a:latin typeface="Arial" pitchFamily="34" charset="0"/>
                <a:ea typeface="ヒラギノ角ゴ Pro W3" pitchFamily="-16" charset="-128"/>
              </a:defRPr>
            </a:lvl3pPr>
            <a:lvl4pPr marL="1659887" indent="-237127">
              <a:defRPr sz="2500">
                <a:solidFill>
                  <a:schemeClr val="tx1"/>
                </a:solidFill>
                <a:latin typeface="Arial" pitchFamily="34" charset="0"/>
                <a:ea typeface="ヒラギノ角ゴ Pro W3" pitchFamily="-16" charset="-128"/>
              </a:defRPr>
            </a:lvl4pPr>
            <a:lvl5pPr marL="2134141" indent="-237127">
              <a:defRPr sz="2500">
                <a:solidFill>
                  <a:schemeClr val="tx1"/>
                </a:solidFill>
                <a:latin typeface="Arial" pitchFamily="34" charset="0"/>
                <a:ea typeface="ヒラギノ角ゴ Pro W3" pitchFamily="-16" charset="-128"/>
              </a:defRPr>
            </a:lvl5pPr>
            <a:lvl6pPr marL="2608395" indent="-237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ヒラギノ角ゴ Pro W3" pitchFamily="-16" charset="-128"/>
              </a:defRPr>
            </a:lvl6pPr>
            <a:lvl7pPr marL="3082648" indent="-237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ヒラギノ角ゴ Pro W3" pitchFamily="-16" charset="-128"/>
              </a:defRPr>
            </a:lvl7pPr>
            <a:lvl8pPr marL="3556902" indent="-237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ヒラギノ角ゴ Pro W3" pitchFamily="-16" charset="-128"/>
              </a:defRPr>
            </a:lvl8pPr>
            <a:lvl9pPr marL="4031155" indent="-237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ヒラギノ角ゴ Pro W3" pitchFamily="-16" charset="-128"/>
              </a:defRPr>
            </a:lvl9pPr>
          </a:lstStyle>
          <a:p>
            <a:fld id="{DB8D59EE-07F5-41E9-B5C8-7419C1A86B23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9D418C-3364-4212-B3C6-0647C60CED1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65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9D418C-3364-4212-B3C6-0647C60CED1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21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64605-3CEA-4A26-B7C7-6FCD1C110C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45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64605-3CEA-4A26-B7C7-6FCD1C110C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77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48507"/>
            <a:endParaRPr 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70620" indent="-2947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85569" indent="-23546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61443" indent="-23546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34024" indent="-23546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08250" indent="-2354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82477" indent="-2354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56706" indent="-2354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30932" indent="-2354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A42B07-AFF2-454D-AB10-8F07B86A3C20}" type="slidenum">
              <a:rPr lang="en-CA" altLang="en-US" smtClean="0">
                <a:solidFill>
                  <a:prstClr val="black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CA" altLang="en-US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016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rtl="0"/>
            <a:endParaRPr lang="en-CA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70662" indent="-2964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85634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59887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34141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0839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82648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56902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3115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AE8F90-09DB-421D-99D0-8698667968CD}" type="slidenum">
              <a:rPr lang="en-CA" altLang="en-US" smtClean="0">
                <a:latin typeface="Verdana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CA" altLang="en-US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-Fund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30426"/>
            <a:ext cx="75438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886200"/>
            <a:ext cx="7010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B65-C9F8-4B41-9AA5-86B1207E16E8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A492-9AC2-4DD3-A802-F493823DFAF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CID_V_key_pms_pos [Converted]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4" y="5661026"/>
            <a:ext cx="115252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oBC_w_BCMA_4C_CMYK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6" b="24448"/>
          <a:stretch/>
        </p:blipFill>
        <p:spPr bwMode="auto">
          <a:xfrm>
            <a:off x="7308851" y="5805489"/>
            <a:ext cx="13208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358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79D4-98E2-431A-AE44-283AFA63D81E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FD60-A729-43E9-BEDB-8F3B44ED1B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1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79D4-98E2-431A-AE44-283AFA63D81E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FD60-A729-43E9-BEDB-8F3B44ED1B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909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79D4-98E2-431A-AE44-283AFA63D81E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FD60-A729-43E9-BEDB-8F3B44ED1B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60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79D4-98E2-431A-AE44-283AFA63D81E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FD60-A729-43E9-BEDB-8F3B44ED1B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09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79D4-98E2-431A-AE44-283AFA63D81E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FD60-A729-43E9-BEDB-8F3B44ED1B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213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79D4-98E2-431A-AE44-283AFA63D81E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FD60-A729-43E9-BEDB-8F3B44ED1B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18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79D4-98E2-431A-AE44-283AFA63D81E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FD60-A729-43E9-BEDB-8F3B44ED1B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652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79D4-98E2-431A-AE44-283AFA63D81E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FD60-A729-43E9-BEDB-8F3B44ED1B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62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79D4-98E2-431A-AE44-283AFA63D81E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FD60-A729-43E9-BEDB-8F3B44ED1B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3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79D4-98E2-431A-AE44-283AFA63D81E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FD60-A729-43E9-BEDB-8F3B44ED1B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46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1"/>
            <a:ext cx="914400" cy="365125"/>
          </a:xfrm>
        </p:spPr>
        <p:txBody>
          <a:bodyPr/>
          <a:lstStyle/>
          <a:p>
            <a:fld id="{BA646B65-C9F8-4B41-9AA5-86B1207E16E8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1" y="6356351"/>
            <a:ext cx="508476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A492-9AC2-4DD3-A802-F493823DFA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73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und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1"/>
            <a:ext cx="914400" cy="365125"/>
          </a:xfrm>
        </p:spPr>
        <p:txBody>
          <a:bodyPr/>
          <a:lstStyle/>
          <a:p>
            <a:fld id="{BA646B65-C9F8-4B41-9AA5-86B1207E16E8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1" y="6356351"/>
            <a:ext cx="508476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A492-9AC2-4DD3-A802-F493823DFAF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7764" y="5662601"/>
            <a:ext cx="1152525" cy="10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851" y="5806085"/>
            <a:ext cx="1320800" cy="65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36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B65-C9F8-4B41-9AA5-86B1207E16E8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A492-9AC2-4DD3-A802-F493823DF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8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-Fund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B65-C9F8-4B41-9AA5-86B1207E16E8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356351"/>
            <a:ext cx="5181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A492-9AC2-4DD3-A802-F493823DFAF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7764" y="5662601"/>
            <a:ext cx="1152525" cy="10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851" y="5806085"/>
            <a:ext cx="1320800" cy="65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17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B65-C9F8-4B41-9AA5-86B1207E16E8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A492-9AC2-4DD3-A802-F493823DF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Fund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B65-C9F8-4B41-9AA5-86B1207E16E8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3000" y="6356351"/>
            <a:ext cx="5181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A492-9AC2-4DD3-A802-F493823DFAF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7764" y="5662601"/>
            <a:ext cx="1152525" cy="10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851" y="5806085"/>
            <a:ext cx="1320800" cy="65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39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-Fund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6B65-C9F8-4B41-9AA5-86B1207E16E8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3000" y="6356351"/>
            <a:ext cx="5181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A492-9AC2-4DD3-A802-F493823DFAF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7764" y="5662601"/>
            <a:ext cx="1152525" cy="10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851" y="5806085"/>
            <a:ext cx="1320800" cy="65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0" y="3048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/>
                </a:solidFill>
              </a:rPr>
              <a:t>Thank you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0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79D4-98E2-431A-AE44-283AFA63D81E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FD60-A729-43E9-BEDB-8F3B44ED1B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845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1295400"/>
            <a:ext cx="7848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590801"/>
            <a:ext cx="7848600" cy="353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56351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46B65-C9F8-4B41-9AA5-86B1207E16E8}" type="datetimeFigureOut">
              <a:rPr lang="en-US" smtClean="0"/>
              <a:pPr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356351"/>
            <a:ext cx="670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356351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DA492-9AC2-4DD3-A802-F493823DF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7" r:id="rId2"/>
    <p:sldLayoutId id="2147483650" r:id="rId3"/>
    <p:sldLayoutId id="2147483661" r:id="rId4"/>
    <p:sldLayoutId id="2147483654" r:id="rId5"/>
    <p:sldLayoutId id="2147483655" r:id="rId6"/>
    <p:sldLayoutId id="2147483660" r:id="rId7"/>
    <p:sldLayoutId id="2147483658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14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371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579D4-98E2-431A-AE44-283AFA63D81E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22/09/2016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2FD60-A729-43E9-BEDB-8F3B44ED1B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77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Moving forward</a:t>
            </a:r>
            <a:r>
              <a:rPr lang="en-US" b="0" dirty="0" smtClean="0"/>
              <a:t>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b="0" dirty="0" smtClean="0"/>
              <a:t>Primary Care in BC</a:t>
            </a:r>
            <a:endParaRPr lang="en-US" b="0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i="1" dirty="0" smtClean="0"/>
              <a:t>[add presenter’s name]</a:t>
            </a:r>
          </a:p>
        </p:txBody>
      </p:sp>
    </p:spTree>
    <p:extLst>
      <p:ext uri="{BB962C8B-B14F-4D97-AF65-F5344CB8AC3E}">
        <p14:creationId xmlns:p14="http://schemas.microsoft.com/office/powerpoint/2010/main" val="4184079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Main streams of work</a:t>
            </a:r>
            <a:endParaRPr lang="en-US" b="0" dirty="0"/>
          </a:p>
        </p:txBody>
      </p:sp>
      <p:grpSp>
        <p:nvGrpSpPr>
          <p:cNvPr id="10" name="Group 9"/>
          <p:cNvGrpSpPr/>
          <p:nvPr/>
        </p:nvGrpSpPr>
        <p:grpSpPr>
          <a:xfrm>
            <a:off x="1143000" y="2590800"/>
            <a:ext cx="7924800" cy="3606800"/>
            <a:chOff x="1143000" y="2590800"/>
            <a:chExt cx="7924800" cy="3606800"/>
          </a:xfrm>
        </p:grpSpPr>
        <p:grpSp>
          <p:nvGrpSpPr>
            <p:cNvPr id="8" name="Group 7"/>
            <p:cNvGrpSpPr/>
            <p:nvPr/>
          </p:nvGrpSpPr>
          <p:grpSpPr>
            <a:xfrm>
              <a:off x="1143000" y="2676525"/>
              <a:ext cx="3505200" cy="3476625"/>
              <a:chOff x="1143000" y="2895600"/>
              <a:chExt cx="3505200" cy="3476625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143000" y="5229225"/>
                <a:ext cx="3505200" cy="11430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Streamline integrated </a:t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:r>
                  <a:rPr lang="en-US" dirty="0" smtClean="0">
                    <a:solidFill>
                      <a:schemeClr val="tx1"/>
                    </a:solidFill>
                  </a:rPr>
                  <a:t>&amp; specialized services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2"/>
                    </a:solidFill>
                  </a:rPr>
                  <a:t>health authority led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1143000" y="2895600"/>
                <a:ext cx="3505200" cy="11430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Establish PMH &amp; PCH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2"/>
                    </a:solidFill>
                  </a:rPr>
                  <a:t>physician led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p:grpSp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154215601"/>
                </p:ext>
              </p:extLst>
            </p:nvPr>
          </p:nvGraphicFramePr>
          <p:xfrm>
            <a:off x="3657600" y="2590800"/>
            <a:ext cx="5410200" cy="3606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215409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0" dirty="0" smtClean="0"/>
              <a:t>Areas of work: stream 1</a:t>
            </a:r>
            <a:endParaRPr lang="en-CA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CA" dirty="0" smtClean="0"/>
              <a:t>Practice level</a:t>
            </a:r>
          </a:p>
          <a:p>
            <a:pPr marL="514350" indent="-514350">
              <a:buFont typeface="+mj-lt"/>
              <a:buAutoNum type="alphaLcParenR"/>
            </a:pPr>
            <a:endParaRPr lang="en-CA" dirty="0" smtClean="0"/>
          </a:p>
          <a:p>
            <a:pPr marL="514350" indent="-514350">
              <a:buFont typeface="+mj-lt"/>
              <a:buAutoNum type="alphaLcParenR"/>
            </a:pPr>
            <a:r>
              <a:rPr lang="en-CA" dirty="0" smtClean="0"/>
              <a:t>Developing networks (</a:t>
            </a:r>
            <a:r>
              <a:rPr lang="en-CA" dirty="0" err="1" smtClean="0"/>
              <a:t>DoFP</a:t>
            </a:r>
            <a:r>
              <a:rPr lang="en-CA" dirty="0" smtClean="0"/>
              <a:t>)</a:t>
            </a:r>
            <a:r>
              <a:rPr lang="en-CA" dirty="0"/>
              <a:t> </a:t>
            </a:r>
            <a:endParaRPr lang="en-CA" dirty="0" smtClean="0"/>
          </a:p>
          <a:p>
            <a:pPr marL="514350" indent="-514350">
              <a:buFont typeface="+mj-lt"/>
              <a:buAutoNum type="alphaLcParenR"/>
            </a:pPr>
            <a:endParaRPr lang="en-CA" dirty="0" smtClean="0"/>
          </a:p>
          <a:p>
            <a:pPr marL="514350" indent="-514350">
              <a:buFont typeface="+mj-lt"/>
              <a:buAutoNum type="alphaLcParenR"/>
            </a:pPr>
            <a:r>
              <a:rPr lang="en-CA" dirty="0" smtClean="0"/>
              <a:t>System-level  partnerships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77200" y="2362200"/>
            <a:ext cx="541636" cy="1001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77938" y="4806483"/>
            <a:ext cx="961931" cy="966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62801" y="3581400"/>
            <a:ext cx="1170434" cy="88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54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0" dirty="0" smtClean="0"/>
              <a:t>Areas of work: stream 2</a:t>
            </a:r>
            <a:endParaRPr lang="en-CA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CA" dirty="0" smtClean="0"/>
              <a:t>Mental health &amp; addictions</a:t>
            </a:r>
          </a:p>
          <a:p>
            <a:pPr marL="514350" indent="-514350">
              <a:buFont typeface="+mj-lt"/>
              <a:buAutoNum type="alphaLcParenR"/>
            </a:pPr>
            <a:endParaRPr lang="en-CA" dirty="0" smtClean="0"/>
          </a:p>
          <a:p>
            <a:pPr marL="514350" indent="-514350">
              <a:buFont typeface="+mj-lt"/>
              <a:buAutoNum type="alphaLcParenR"/>
            </a:pPr>
            <a:r>
              <a:rPr lang="en-CA" dirty="0" smtClean="0"/>
              <a:t>Frail elderly</a:t>
            </a:r>
          </a:p>
          <a:p>
            <a:pPr marL="0" indent="0">
              <a:buNone/>
            </a:pPr>
            <a:endParaRPr lang="en-CA" dirty="0" smtClean="0"/>
          </a:p>
        </p:txBody>
      </p:sp>
      <p:pic>
        <p:nvPicPr>
          <p:cNvPr id="1028" name="Picture 4" descr="Image result for icon frail elderly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083" y="3465327"/>
            <a:ext cx="913743" cy="98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00" y="2415953"/>
            <a:ext cx="982852" cy="87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86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71" y="620688"/>
            <a:ext cx="7807926" cy="5702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424936" cy="490066"/>
          </a:xfrm>
        </p:spPr>
        <p:txBody>
          <a:bodyPr>
            <a:noAutofit/>
          </a:bodyPr>
          <a:lstStyle/>
          <a:p>
            <a:r>
              <a:rPr lang="en-CA" sz="2400" dirty="0"/>
              <a:t>Getting started with some initial proof of concept communities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52536" y="838453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8B5D-B38B-4280-A928-08813C8BA790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8462575">
            <a:off x="6531786" y="554407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4F81BD">
                    <a:lumMod val="75000"/>
                  </a:srgbClr>
                </a:solidFill>
              </a:rPr>
              <a:t>2016/17</a:t>
            </a:r>
            <a:endParaRPr lang="en-US" sz="12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8462575">
            <a:off x="7349563" y="554405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4F81BD">
                    <a:lumMod val="75000"/>
                  </a:srgbClr>
                </a:solidFill>
              </a:rPr>
              <a:t>2017/18</a:t>
            </a:r>
            <a:endParaRPr lang="en-US" sz="12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462575">
            <a:off x="8138921" y="554405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4F81BD">
                    <a:lumMod val="75000"/>
                  </a:srgbClr>
                </a:solidFill>
              </a:rPr>
              <a:t>2018/19</a:t>
            </a:r>
            <a:endParaRPr lang="en-US" sz="12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16200000">
            <a:off x="5714768" y="2906110"/>
            <a:ext cx="18245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4F81BD">
                    <a:lumMod val="75000"/>
                  </a:srgbClr>
                </a:solidFill>
              </a:rPr>
              <a:t>Minimally underway in 15 GSAs</a:t>
            </a:r>
          </a:p>
        </p:txBody>
      </p:sp>
      <p:cxnSp>
        <p:nvCxnSpPr>
          <p:cNvPr id="46" name="Straight Connector 45"/>
          <p:cNvCxnSpPr>
            <a:endCxn id="43" idx="4"/>
          </p:cNvCxnSpPr>
          <p:nvPr/>
        </p:nvCxnSpPr>
        <p:spPr>
          <a:xfrm>
            <a:off x="6834254" y="1176389"/>
            <a:ext cx="1" cy="2676053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773066" y="1505564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773066" y="1667099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773066" y="1827419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773066" y="1987739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773066" y="2148059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773066" y="2309142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773066" y="2463755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773066" y="2618368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773066" y="2772981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773066" y="2928439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773066" y="3085018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6773066" y="3247911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773066" y="3406162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6773066" y="3562949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6773066" y="3730065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16200000">
            <a:off x="6267544" y="3389905"/>
            <a:ext cx="2313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4F81BD">
                    <a:lumMod val="75000"/>
                  </a:srgbClr>
                </a:solidFill>
              </a:rPr>
              <a:t>Minimally underway in a further 20 GSAs</a:t>
            </a:r>
          </a:p>
        </p:txBody>
      </p:sp>
      <p:cxnSp>
        <p:nvCxnSpPr>
          <p:cNvPr id="48" name="Straight Connector 47"/>
          <p:cNvCxnSpPr>
            <a:endCxn id="69" idx="0"/>
          </p:cNvCxnSpPr>
          <p:nvPr/>
        </p:nvCxnSpPr>
        <p:spPr>
          <a:xfrm>
            <a:off x="7631485" y="1170460"/>
            <a:ext cx="2" cy="3296613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7570298" y="1458492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7570298" y="1620027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7570298" y="1780347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7570298" y="1940667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7570298" y="2100987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7570298" y="2262070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7570298" y="2416683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7570298" y="2571296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7570298" y="2725909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7570298" y="2881367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7570298" y="3037946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7570298" y="3200839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7570298" y="3359090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7570298" y="3515877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7570298" y="3682993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7570298" y="3840316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7570298" y="3996299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7570298" y="4155117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7570298" y="4313363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7570298" y="4467073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 rot="16200000">
            <a:off x="7461737" y="4721255"/>
            <a:ext cx="15488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4F81BD">
                    <a:lumMod val="75000"/>
                  </a:srgbClr>
                </a:solidFill>
              </a:rPr>
              <a:t>Remaining 26 or less GSAs</a:t>
            </a:r>
          </a:p>
        </p:txBody>
      </p:sp>
      <p:cxnSp>
        <p:nvCxnSpPr>
          <p:cNvPr id="72" name="Straight Connector 71"/>
          <p:cNvCxnSpPr>
            <a:endCxn id="100" idx="0"/>
          </p:cNvCxnSpPr>
          <p:nvPr/>
        </p:nvCxnSpPr>
        <p:spPr>
          <a:xfrm flipH="1">
            <a:off x="8443362" y="1174616"/>
            <a:ext cx="3022" cy="424054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8382173" y="1462648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8382173" y="1624183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8382173" y="1784503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8382173" y="1944823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8382173" y="2105143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8382173" y="2266226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8382173" y="2420839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8382173" y="2575452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8382173" y="2730065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8382173" y="2885523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8382173" y="3042102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8382173" y="3204995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8382173" y="3363246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8382173" y="3520033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8382173" y="3687149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8382173" y="3844472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8382173" y="4000455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8382173" y="4159273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>
            <a:off x="8382173" y="4317519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8382173" y="4471229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8382173" y="4621292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8382173" y="4775905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8382173" y="4936988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8382173" y="5097308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8382173" y="5257628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8382173" y="5415164"/>
            <a:ext cx="122377" cy="12237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087189"/>
            <a:ext cx="2233410" cy="503214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bIns="0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FHA: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Abbotsford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Fraser NW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Mission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Surrey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prstClr val="black"/>
                </a:solidFill>
              </a:rPr>
              <a:t>IHA: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Kamloops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Kelowna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Kootenay Boundary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Penticton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Vernon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r>
              <a:rPr lang="en-US" b="1" dirty="0" smtClean="0">
                <a:solidFill>
                  <a:prstClr val="black"/>
                </a:solidFill>
              </a:rPr>
              <a:t>VCHA</a:t>
            </a:r>
            <a:r>
              <a:rPr lang="en-US" b="1" dirty="0">
                <a:solidFill>
                  <a:prstClr val="black"/>
                </a:solidFill>
              </a:rPr>
              <a:t>: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North Shore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Richmond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Vancouver – West end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389429" y="1105639"/>
            <a:ext cx="2232248" cy="392415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bIns="0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VIHA</a:t>
            </a:r>
            <a:r>
              <a:rPr lang="en-US" b="1" dirty="0">
                <a:solidFill>
                  <a:prstClr val="black"/>
                </a:solidFill>
              </a:rPr>
              <a:t>: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Campbell River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Comox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Duncan/Cowichan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North </a:t>
            </a:r>
            <a:r>
              <a:rPr lang="en-US" dirty="0" err="1">
                <a:solidFill>
                  <a:prstClr val="black"/>
                </a:solidFill>
              </a:rPr>
              <a:t>Saanich</a:t>
            </a:r>
            <a:endParaRPr lang="en-US" dirty="0">
              <a:solidFill>
                <a:prstClr val="black"/>
              </a:solidFill>
            </a:endParaRP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Oceanside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Port Alberni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Victoria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prstClr val="black"/>
                </a:solidFill>
              </a:rPr>
              <a:t>NHA: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Fort St. James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Prince George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</a:rPr>
              <a:t>Vanderhoof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16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Our key ongoing work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Local divisions</a:t>
            </a:r>
          </a:p>
          <a:p>
            <a:r>
              <a:rPr lang="en-US" sz="2400" dirty="0" smtClean="0"/>
              <a:t>Practice support &amp; </a:t>
            </a:r>
            <a:r>
              <a:rPr lang="en-US" sz="2400" dirty="0"/>
              <a:t>QI in practice</a:t>
            </a:r>
          </a:p>
          <a:p>
            <a:r>
              <a:rPr lang="en-US" sz="2400" dirty="0" smtClean="0"/>
              <a:t>Incentive fees</a:t>
            </a:r>
          </a:p>
          <a:p>
            <a:r>
              <a:rPr lang="en-US" sz="2400" dirty="0" smtClean="0"/>
              <a:t>Proof-of-concept communities</a:t>
            </a:r>
          </a:p>
          <a:p>
            <a:r>
              <a:rPr lang="en-US" sz="2400" dirty="0" smtClean="0"/>
              <a:t>Physician input</a:t>
            </a:r>
          </a:p>
          <a:p>
            <a:r>
              <a:rPr lang="en-US" sz="2400" dirty="0" smtClean="0"/>
              <a:t>Support for GP networks</a:t>
            </a:r>
          </a:p>
          <a:p>
            <a:r>
              <a:rPr lang="en-US" sz="2400" dirty="0" smtClean="0"/>
              <a:t>Integrating learnings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7079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Next steps</a:t>
            </a:r>
            <a:endParaRPr lang="en-US" b="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30358967"/>
              </p:ext>
            </p:extLst>
          </p:nvPr>
        </p:nvGraphicFramePr>
        <p:xfrm>
          <a:off x="1143000" y="2590800"/>
          <a:ext cx="7391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7365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38862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smtClean="0"/>
              <a:t>gpsc@doctorsofbc.ca </a:t>
            </a:r>
            <a:r>
              <a:rPr lang="en-US" sz="20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en-US" dirty="0" smtClean="0"/>
              <a:t> www.gpscbc.ca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760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187450" y="1268413"/>
            <a:ext cx="7849046" cy="1143000"/>
          </a:xfrm>
        </p:spPr>
        <p:txBody>
          <a:bodyPr>
            <a:noAutofit/>
          </a:bodyPr>
          <a:lstStyle/>
          <a:p>
            <a:r>
              <a:rPr lang="en-US" altLang="en-US" sz="3800" b="0" dirty="0" smtClean="0"/>
              <a:t>Our recent journey: </a:t>
            </a:r>
            <a:br>
              <a:rPr lang="en-US" altLang="en-US" sz="3800" b="0" dirty="0" smtClean="0"/>
            </a:br>
            <a:r>
              <a:rPr lang="en-US" altLang="en-US" sz="3800" b="0" dirty="0" smtClean="0"/>
              <a:t>GPSC visioning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850908"/>
              </p:ext>
            </p:extLst>
          </p:nvPr>
        </p:nvGraphicFramePr>
        <p:xfrm>
          <a:off x="1184274" y="2348880"/>
          <a:ext cx="7561263" cy="33170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421"/>
                <a:gridCol w="2520421"/>
                <a:gridCol w="2520421"/>
              </a:tblGrid>
              <a:tr h="201622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5" marR="91445" marT="45726" marB="4572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5" marR="91445" marT="45726" marB="4572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5" marR="91445" marT="45726" marB="45726"/>
                </a:tc>
              </a:tr>
              <a:tr h="130084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688B"/>
                          </a:solidFill>
                        </a:rPr>
                        <a:t>1,100+</a:t>
                      </a:r>
                      <a:r>
                        <a:rPr lang="en-US" sz="1800" b="1" baseline="0" dirty="0" smtClean="0">
                          <a:solidFill>
                            <a:srgbClr val="00688B"/>
                          </a:solidFill>
                        </a:rPr>
                        <a:t> GPs 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474747"/>
                          </a:solidFill>
                          <a:latin typeface="+mn-lt"/>
                          <a:ea typeface="+mn-ea"/>
                          <a:cs typeface="+mn-cs"/>
                        </a:rPr>
                        <a:t>shared </a:t>
                      </a:r>
                    </a:p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688B"/>
                          </a:solidFill>
                          <a:latin typeface="+mn-lt"/>
                          <a:ea typeface="+mn-ea"/>
                          <a:cs typeface="+mn-cs"/>
                        </a:rPr>
                        <a:t>5,000 thoughts</a:t>
                      </a:r>
                      <a:endParaRPr lang="en-US" sz="1800" b="1" kern="1200" dirty="0">
                        <a:solidFill>
                          <a:srgbClr val="00688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rgbClr val="474747"/>
                          </a:solidFill>
                          <a:latin typeface="+mn-lt"/>
                          <a:ea typeface="+mn-ea"/>
                          <a:cs typeface="+mn-cs"/>
                        </a:rPr>
                        <a:t>Nearly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b="1" kern="1200" dirty="0" smtClean="0">
                          <a:solidFill>
                            <a:srgbClr val="00688B"/>
                          </a:solidFill>
                          <a:latin typeface="+mn-lt"/>
                          <a:ea typeface="+mn-ea"/>
                          <a:cs typeface="+mn-cs"/>
                        </a:rPr>
                        <a:t>500 GPs </a:t>
                      </a:r>
                      <a:r>
                        <a:rPr lang="en-US" sz="1800" kern="1200" dirty="0" smtClean="0">
                          <a:solidFill>
                            <a:srgbClr val="474747"/>
                          </a:solidFill>
                          <a:latin typeface="+mn-lt"/>
                          <a:ea typeface="+mn-ea"/>
                          <a:cs typeface="+mn-cs"/>
                        </a:rPr>
                        <a:t>participated in 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rgbClr val="474747"/>
                          </a:solidFill>
                          <a:latin typeface="+mn-lt"/>
                          <a:ea typeface="+mn-ea"/>
                          <a:cs typeface="+mn-cs"/>
                        </a:rPr>
                        <a:t>online conversations</a:t>
                      </a:r>
                      <a:endParaRPr lang="en-US" sz="1800" kern="1200" dirty="0">
                        <a:solidFill>
                          <a:srgbClr val="47474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688B"/>
                          </a:solidFill>
                          <a:latin typeface="+mn-lt"/>
                          <a:ea typeface="+mn-ea"/>
                          <a:cs typeface="+mn-cs"/>
                        </a:rPr>
                        <a:t>740+ GPs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rgbClr val="474747"/>
                          </a:solidFill>
                          <a:latin typeface="+mn-lt"/>
                          <a:ea typeface="+mn-ea"/>
                          <a:cs typeface="+mn-cs"/>
                        </a:rPr>
                        <a:t>attended</a:t>
                      </a:r>
                      <a:r>
                        <a:rPr lang="en-US" sz="1800" baseline="0" dirty="0" smtClean="0"/>
                        <a:t>  </a:t>
                      </a:r>
                      <a:br>
                        <a:rPr lang="en-US" sz="1800" baseline="0" dirty="0" smtClean="0"/>
                      </a:br>
                      <a:r>
                        <a:rPr lang="en-US" sz="1800" b="1" kern="1200" dirty="0" smtClean="0">
                          <a:solidFill>
                            <a:srgbClr val="00688B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kern="1200" dirty="0" smtClean="0">
                          <a:solidFill>
                            <a:srgbClr val="474747"/>
                          </a:solidFill>
                          <a:latin typeface="+mn-lt"/>
                          <a:ea typeface="+mn-ea"/>
                          <a:cs typeface="+mn-cs"/>
                        </a:rPr>
                        <a:t>face-to-face meetings</a:t>
                      </a:r>
                      <a:endParaRPr lang="en-US" sz="1800" kern="1200" dirty="0">
                        <a:solidFill>
                          <a:srgbClr val="47474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26" marB="45726"/>
                </a:tc>
              </a:tr>
            </a:tbl>
          </a:graphicData>
        </a:graphic>
      </p:graphicFrame>
      <p:pic>
        <p:nvPicPr>
          <p:cNvPr id="1639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08275"/>
            <a:ext cx="3657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165475"/>
            <a:ext cx="19383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224213"/>
            <a:ext cx="182880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426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 txBox="1">
            <a:spLocks/>
          </p:cNvSpPr>
          <p:nvPr/>
        </p:nvSpPr>
        <p:spPr bwMode="auto">
          <a:xfrm>
            <a:off x="1258888" y="2636912"/>
            <a:ext cx="7634287" cy="374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474747"/>
                </a:solidFill>
                <a:latin typeface="Myriad Pro" pitchFamily="34" charset="0"/>
                <a:ea typeface="ヒラギノ角ゴ Pro W3" pitchFamily="-16" charset="-128"/>
              </a:defRPr>
            </a:lvl1pPr>
            <a:lvl2pPr marL="628650" indent="-171450">
              <a:spcBef>
                <a:spcPct val="20000"/>
              </a:spcBef>
              <a:buChar char="–"/>
              <a:defRPr sz="2800">
                <a:solidFill>
                  <a:srgbClr val="474747"/>
                </a:solidFill>
                <a:latin typeface="Myriad Pro" pitchFamily="34" charset="0"/>
                <a:ea typeface="ヒラギノ角ゴ Pro W3" pitchFamily="-1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74747"/>
                </a:solidFill>
                <a:latin typeface="Myriad Pro It" pitchFamily="-128" charset="0"/>
                <a:ea typeface="ヒラギノ角ゴ Pro W3" pitchFamily="-16" charset="-128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1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16" charset="-128"/>
              </a:defRPr>
            </a:lvl9pPr>
          </a:lstStyle>
          <a:p>
            <a:pPr lvl="0">
              <a:buNone/>
            </a:pPr>
            <a:r>
              <a:rPr lang="en-US" sz="2400" dirty="0" smtClean="0">
                <a:latin typeface="+mn-lt"/>
                <a:ea typeface="+mn-ea"/>
              </a:rPr>
              <a:t>35 Divisions of Family Practice</a:t>
            </a:r>
          </a:p>
          <a:p>
            <a:pPr lvl="0">
              <a:buNone/>
            </a:pPr>
            <a:endParaRPr lang="en-US" sz="2400" dirty="0">
              <a:latin typeface="+mn-lt"/>
              <a:ea typeface="+mn-ea"/>
            </a:endParaRPr>
          </a:p>
          <a:p>
            <a:pPr lvl="0">
              <a:buNone/>
            </a:pPr>
            <a:r>
              <a:rPr lang="en-US" sz="2400" dirty="0" smtClean="0">
                <a:latin typeface="+mn-lt"/>
                <a:ea typeface="+mn-ea"/>
              </a:rPr>
              <a:t>Themes:</a:t>
            </a:r>
          </a:p>
          <a:p>
            <a:pPr marL="342900" indent="-342900"/>
            <a:r>
              <a:rPr lang="en-US" sz="2000" dirty="0" smtClean="0">
                <a:latin typeface="+mn-lt"/>
                <a:ea typeface="+mn-ea"/>
              </a:rPr>
              <a:t>Team-based care</a:t>
            </a:r>
          </a:p>
          <a:p>
            <a:pPr marL="342900" indent="-342900"/>
            <a:r>
              <a:rPr lang="en-US" sz="2000" dirty="0" smtClean="0">
                <a:latin typeface="+mn-lt"/>
                <a:ea typeface="+mn-ea"/>
              </a:rPr>
              <a:t>Practice support </a:t>
            </a:r>
            <a:br>
              <a:rPr lang="en-US" sz="2000" dirty="0" smtClean="0">
                <a:latin typeface="+mn-lt"/>
                <a:ea typeface="+mn-ea"/>
              </a:rPr>
            </a:br>
            <a:r>
              <a:rPr lang="en-US" sz="2000" dirty="0" smtClean="0">
                <a:latin typeface="+mn-lt"/>
                <a:ea typeface="+mn-ea"/>
              </a:rPr>
              <a:t>and efficiencies</a:t>
            </a:r>
          </a:p>
          <a:p>
            <a:pPr marL="342900" indent="-342900"/>
            <a:r>
              <a:rPr lang="en-US" sz="2000" dirty="0" smtClean="0">
                <a:latin typeface="+mn-lt"/>
                <a:ea typeface="+mn-ea"/>
              </a:rPr>
              <a:t>Support for </a:t>
            </a:r>
            <a:br>
              <a:rPr lang="en-US" sz="2000" dirty="0" smtClean="0">
                <a:latin typeface="+mn-lt"/>
                <a:ea typeface="+mn-ea"/>
              </a:rPr>
            </a:br>
            <a:r>
              <a:rPr lang="en-US" sz="2000" dirty="0" smtClean="0">
                <a:latin typeface="+mn-lt"/>
                <a:ea typeface="+mn-ea"/>
              </a:rPr>
              <a:t>vulnerable populations</a:t>
            </a:r>
            <a:endParaRPr lang="en-US" sz="2000" dirty="0">
              <a:latin typeface="+mn-lt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75" y="3501008"/>
            <a:ext cx="3996444" cy="266429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187450" y="12684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rgbClr val="00688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rgbClr val="00688B"/>
                </a:solidFill>
                <a:latin typeface="Myriad Pro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rgbClr val="00688B"/>
                </a:solidFill>
                <a:latin typeface="Myriad Pro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rgbClr val="00688B"/>
                </a:solidFill>
                <a:latin typeface="Myriad Pro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rgbClr val="00688B"/>
                </a:solidFill>
                <a:latin typeface="Myriad Pro" charset="0"/>
                <a:ea typeface="ヒラギノ角ゴ Pro W3" charset="0"/>
                <a:cs typeface="ヒラギノ角ゴ Pro W3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rgbClr val="00688B"/>
                </a:solidFill>
                <a:latin typeface="Myriad Pro" charset="0"/>
                <a:ea typeface="ヒラギノ角ゴ Pro W3" charset="0"/>
                <a:cs typeface="ヒラギノ角ゴ Pro W3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rgbClr val="00688B"/>
                </a:solidFill>
                <a:latin typeface="Myriad Pro" charset="0"/>
                <a:ea typeface="ヒラギノ角ゴ Pro W3" charset="0"/>
                <a:cs typeface="ヒラギノ角ゴ Pro W3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rgbClr val="00688B"/>
                </a:solidFill>
                <a:latin typeface="Myriad Pro" charset="0"/>
                <a:ea typeface="ヒラギノ角ゴ Pro W3" charset="0"/>
                <a:cs typeface="ヒラギノ角ゴ Pro W3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rgbClr val="00688B"/>
                </a:solidFill>
                <a:latin typeface="Myriad Pro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altLang="en-US" kern="0" dirty="0" smtClean="0"/>
              <a:t>Our recent journey: </a:t>
            </a:r>
            <a:br>
              <a:rPr lang="en-US" altLang="en-US" kern="0" dirty="0" smtClean="0"/>
            </a:br>
            <a:r>
              <a:rPr lang="en-US" altLang="en-US" kern="0" dirty="0" smtClean="0"/>
              <a:t>A GP for Me</a:t>
            </a:r>
          </a:p>
        </p:txBody>
      </p:sp>
    </p:spTree>
    <p:extLst>
      <p:ext uri="{BB962C8B-B14F-4D97-AF65-F5344CB8AC3E}">
        <p14:creationId xmlns:p14="http://schemas.microsoft.com/office/powerpoint/2010/main" val="1250766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3728" y="2564904"/>
            <a:ext cx="5616624" cy="3384376"/>
          </a:xfrm>
          <a:prstGeom prst="rect">
            <a:avLst/>
          </a:prstGeom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187450" y="12684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rgbClr val="00688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rgbClr val="00688B"/>
                </a:solidFill>
                <a:latin typeface="Myriad Pro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rgbClr val="00688B"/>
                </a:solidFill>
                <a:latin typeface="Myriad Pro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rgbClr val="00688B"/>
                </a:solidFill>
                <a:latin typeface="Myriad Pro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rgbClr val="00688B"/>
                </a:solidFill>
                <a:latin typeface="Myriad Pro" charset="0"/>
                <a:ea typeface="ヒラギノ角ゴ Pro W3" charset="0"/>
                <a:cs typeface="ヒラギノ角ゴ Pro W3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rgbClr val="00688B"/>
                </a:solidFill>
                <a:latin typeface="Myriad Pro" charset="0"/>
                <a:ea typeface="ヒラギノ角ゴ Pro W3" charset="0"/>
                <a:cs typeface="ヒラギノ角ゴ Pro W3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rgbClr val="00688B"/>
                </a:solidFill>
                <a:latin typeface="Myriad Pro" charset="0"/>
                <a:ea typeface="ヒラギノ角ゴ Pro W3" charset="0"/>
                <a:cs typeface="ヒラギノ角ゴ Pro W3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rgbClr val="00688B"/>
                </a:solidFill>
                <a:latin typeface="Myriad Pro" charset="0"/>
                <a:ea typeface="ヒラギノ角ゴ Pro W3" charset="0"/>
                <a:cs typeface="ヒラギノ角ゴ Pro W3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rgbClr val="00688B"/>
                </a:solidFill>
                <a:latin typeface="Myriad Pro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altLang="en-US" kern="0" dirty="0" smtClean="0"/>
              <a:t>Case for change</a:t>
            </a:r>
          </a:p>
        </p:txBody>
      </p:sp>
    </p:spTree>
    <p:extLst>
      <p:ext uri="{BB962C8B-B14F-4D97-AF65-F5344CB8AC3E}">
        <p14:creationId xmlns:p14="http://schemas.microsoft.com/office/powerpoint/2010/main" val="279357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187450" y="12684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rgbClr val="00688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rgbClr val="00688B"/>
                </a:solidFill>
                <a:latin typeface="Myriad Pro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rgbClr val="00688B"/>
                </a:solidFill>
                <a:latin typeface="Myriad Pro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rgbClr val="00688B"/>
                </a:solidFill>
                <a:latin typeface="Myriad Pro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rgbClr val="00688B"/>
                </a:solidFill>
                <a:latin typeface="Myriad Pro" charset="0"/>
                <a:ea typeface="ヒラギノ角ゴ Pro W3" charset="0"/>
                <a:cs typeface="ヒラギノ角ゴ Pro W3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rgbClr val="00688B"/>
                </a:solidFill>
                <a:latin typeface="Myriad Pro" charset="0"/>
                <a:ea typeface="ヒラギノ角ゴ Pro W3" charset="0"/>
                <a:cs typeface="ヒラギノ角ゴ Pro W3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rgbClr val="00688B"/>
                </a:solidFill>
                <a:latin typeface="Myriad Pro" charset="0"/>
                <a:ea typeface="ヒラギノ角ゴ Pro W3" charset="0"/>
                <a:cs typeface="ヒラギノ角ゴ Pro W3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rgbClr val="00688B"/>
                </a:solidFill>
                <a:latin typeface="Myriad Pro" charset="0"/>
                <a:ea typeface="ヒラギノ角ゴ Pro W3" charset="0"/>
                <a:cs typeface="ヒラギノ角ゴ Pro W3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rgbClr val="00688B"/>
                </a:solidFill>
                <a:latin typeface="Myriad Pro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altLang="en-US" kern="0" dirty="0" smtClean="0"/>
              <a:t>Spring 2016: GPSC joint vision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196" y="2276475"/>
            <a:ext cx="743977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543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Our goals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To provide patients better access to comprehensive primary care through </a:t>
            </a:r>
            <a:r>
              <a:rPr lang="en-CA" sz="2400" dirty="0" smtClean="0"/>
              <a:t/>
            </a:r>
            <a:br>
              <a:rPr lang="en-CA" sz="2400" dirty="0" smtClean="0"/>
            </a:br>
            <a:r>
              <a:rPr lang="en-CA" sz="2400" dirty="0" smtClean="0"/>
              <a:t>their GP’s </a:t>
            </a:r>
            <a:r>
              <a:rPr lang="en-CA" sz="2400" dirty="0"/>
              <a:t>office </a:t>
            </a:r>
            <a:r>
              <a:rPr lang="en-CA" sz="2400" dirty="0" smtClean="0"/>
              <a:t>(Patient Medical Home)</a:t>
            </a:r>
          </a:p>
          <a:p>
            <a:pPr marL="0" indent="0">
              <a:buNone/>
            </a:pPr>
            <a:endParaRPr lang="en-CA" sz="2400" dirty="0"/>
          </a:p>
          <a:p>
            <a:r>
              <a:rPr lang="en-CA" sz="2400" dirty="0"/>
              <a:t>To integrate primary </a:t>
            </a:r>
            <a:r>
              <a:rPr lang="en-CA" sz="2400" dirty="0" smtClean="0"/>
              <a:t>&amp; community </a:t>
            </a:r>
            <a:br>
              <a:rPr lang="en-CA" sz="2400" dirty="0" smtClean="0"/>
            </a:br>
            <a:r>
              <a:rPr lang="en-CA" sz="2400" dirty="0" smtClean="0"/>
              <a:t>care so </a:t>
            </a:r>
            <a:r>
              <a:rPr lang="en-CA" sz="2400" dirty="0"/>
              <a:t>that </a:t>
            </a:r>
            <a:r>
              <a:rPr lang="en-CA" sz="2400" dirty="0" smtClean="0"/>
              <a:t>it </a:t>
            </a:r>
            <a:r>
              <a:rPr lang="en-CA" sz="2400" dirty="0"/>
              <a:t>wraps around </a:t>
            </a:r>
            <a:endParaRPr lang="en-CA" sz="2400" dirty="0" smtClean="0"/>
          </a:p>
          <a:p>
            <a:pPr marL="342900" lvl="1" indent="0">
              <a:buNone/>
            </a:pPr>
            <a:r>
              <a:rPr lang="en-CA" sz="2400" dirty="0" smtClean="0"/>
              <a:t>patients and their </a:t>
            </a:r>
            <a:r>
              <a:rPr lang="en-CA" sz="2400" dirty="0"/>
              <a:t>families. 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867400" y="3890154"/>
            <a:ext cx="2981325" cy="2563829"/>
            <a:chOff x="5410200" y="3807201"/>
            <a:chExt cx="3276600" cy="2625417"/>
          </a:xfrm>
        </p:grpSpPr>
        <p:sp>
          <p:nvSpPr>
            <p:cNvPr id="11" name="TextBox 10"/>
            <p:cNvSpPr txBox="1"/>
            <p:nvPr/>
          </p:nvSpPr>
          <p:spPr>
            <a:xfrm>
              <a:off x="5410200" y="4893588"/>
              <a:ext cx="1724025" cy="784572"/>
            </a:xfrm>
            <a:prstGeom prst="wedgeRoundRectCallou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solidFill>
                    <a:schemeClr val="accent1"/>
                  </a:solidFill>
                </a:rPr>
                <a:t>My GP knows the whole story of my care</a:t>
              </a:r>
              <a:endParaRPr lang="en-US" sz="1300" dirty="0">
                <a:solidFill>
                  <a:schemeClr val="accent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58000" y="5421392"/>
              <a:ext cx="1828800" cy="1011226"/>
            </a:xfrm>
            <a:prstGeom prst="wedgeRoundRectCallo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solidFill>
                    <a:schemeClr val="bg1"/>
                  </a:solidFill>
                </a:rPr>
                <a:t>My records, </a:t>
              </a:r>
              <a:br>
                <a:rPr lang="en-US" sz="1300" dirty="0" smtClean="0">
                  <a:solidFill>
                    <a:schemeClr val="bg1"/>
                  </a:solidFill>
                </a:rPr>
              </a:br>
              <a:r>
                <a:rPr lang="en-US" sz="1300" dirty="0" smtClean="0">
                  <a:solidFill>
                    <a:schemeClr val="bg1"/>
                  </a:solidFill>
                </a:rPr>
                <a:t>care plan, my care providers are linked.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34200" y="3807201"/>
              <a:ext cx="1485900" cy="1451732"/>
            </a:xfrm>
            <a:prstGeom prst="wedgeRoundRectCallou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solidFill>
                    <a:schemeClr val="bg1"/>
                  </a:solidFill>
                </a:rPr>
                <a:t>I don’t need to worry about navigating multiple waitlists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3847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Patient Medical Home </a:t>
            </a:r>
            <a:br>
              <a:rPr lang="en-US" b="0" dirty="0" smtClean="0"/>
            </a:br>
            <a:r>
              <a:rPr lang="en-US" b="0" dirty="0" smtClean="0"/>
              <a:t>&amp; Primary Care Home</a:t>
            </a:r>
            <a:endParaRPr lang="en-US" b="0" dirty="0"/>
          </a:p>
        </p:txBody>
      </p:sp>
      <p:pic>
        <p:nvPicPr>
          <p:cNvPr id="6" name="Content Placeholder 3" descr="new syste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0" y="2438400"/>
            <a:ext cx="3618119" cy="3535363"/>
          </a:xfrm>
        </p:spPr>
      </p:pic>
      <p:grpSp>
        <p:nvGrpSpPr>
          <p:cNvPr id="11" name="Group 10"/>
          <p:cNvGrpSpPr/>
          <p:nvPr/>
        </p:nvGrpSpPr>
        <p:grpSpPr>
          <a:xfrm>
            <a:off x="3124200" y="5525869"/>
            <a:ext cx="4114800" cy="646331"/>
            <a:chOff x="3124200" y="5638800"/>
            <a:chExt cx="4114800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5105400" y="5638800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streamlined &amp; accessible care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24200" y="5638800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coordinated care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Plus 9"/>
            <p:cNvSpPr/>
            <p:nvPr/>
          </p:nvSpPr>
          <p:spPr>
            <a:xfrm>
              <a:off x="4686300" y="5762625"/>
              <a:ext cx="457200" cy="457200"/>
            </a:xfrm>
            <a:prstGeom prst="mathPlus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4634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2"/>
          <p:cNvSpPr>
            <a:spLocks noGrp="1"/>
          </p:cNvSpPr>
          <p:nvPr>
            <p:ph type="title"/>
          </p:nvPr>
        </p:nvSpPr>
        <p:spPr>
          <a:xfrm>
            <a:off x="286072" y="152400"/>
            <a:ext cx="85344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 smtClean="0">
                <a:solidFill>
                  <a:schemeClr val="tx1"/>
                </a:solidFill>
              </a:rPr>
              <a:t>Integrated System </a:t>
            </a:r>
            <a:r>
              <a:rPr lang="en-US" altLang="en-US" sz="2400" dirty="0">
                <a:solidFill>
                  <a:schemeClr val="tx1"/>
                </a:solidFill>
              </a:rPr>
              <a:t>of Primary and Community Care</a:t>
            </a:r>
            <a:endParaRPr lang="en-CA" altLang="en-US" sz="2400" dirty="0">
              <a:solidFill>
                <a:schemeClr val="tx1"/>
              </a:solidFill>
            </a:endParaRP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04" y="971550"/>
            <a:ext cx="77724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57104" y="1628799"/>
            <a:ext cx="5976664" cy="24556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7104" y="4255232"/>
            <a:ext cx="5976664" cy="2448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561763" y="237007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STREAM  </a:t>
            </a:r>
            <a:r>
              <a:rPr lang="en-CA" sz="2400" b="1" dirty="0">
                <a:solidFill>
                  <a:srgbClr val="FF0000"/>
                </a:solidFill>
              </a:rPr>
              <a:t>1</a:t>
            </a:r>
            <a:r>
              <a:rPr lang="en-CA" dirty="0">
                <a:solidFill>
                  <a:srgbClr val="FF0000"/>
                </a:solidFill>
              </a:rPr>
              <a:t> - GPSC led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597768" y="5249183"/>
            <a:ext cx="2448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STREAM  </a:t>
            </a:r>
            <a:r>
              <a:rPr lang="en-CA" sz="2400" b="1" dirty="0">
                <a:solidFill>
                  <a:srgbClr val="FF0000"/>
                </a:solidFill>
              </a:rPr>
              <a:t>2</a:t>
            </a:r>
            <a:r>
              <a:rPr lang="en-CA" dirty="0">
                <a:solidFill>
                  <a:srgbClr val="FF0000"/>
                </a:solidFill>
              </a:rPr>
              <a:t> - HA led</a:t>
            </a:r>
          </a:p>
        </p:txBody>
      </p:sp>
      <p:sp>
        <p:nvSpPr>
          <p:cNvPr id="8" name="Rounded Rectangle 26"/>
          <p:cNvSpPr/>
          <p:nvPr/>
        </p:nvSpPr>
        <p:spPr>
          <a:xfrm>
            <a:off x="588426" y="3912230"/>
            <a:ext cx="85189" cy="270654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9" name="Rounded Rectangle 216"/>
          <p:cNvSpPr/>
          <p:nvPr/>
        </p:nvSpPr>
        <p:spPr>
          <a:xfrm>
            <a:off x="640432" y="4064630"/>
            <a:ext cx="85189" cy="270654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24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3000" y="1295400"/>
            <a:ext cx="7848600" cy="1066800"/>
          </a:xfrm>
        </p:spPr>
        <p:txBody>
          <a:bodyPr/>
          <a:lstStyle/>
          <a:p>
            <a:r>
              <a:rPr lang="en-US" b="0" dirty="0" smtClean="0"/>
              <a:t>12 attributes of a PMH</a:t>
            </a:r>
            <a:endParaRPr lang="en-US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3600"/>
            <a:ext cx="6172200" cy="463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48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GPSC">
      <a:dk1>
        <a:srgbClr val="231F20"/>
      </a:dk1>
      <a:lt1>
        <a:sysClr val="window" lastClr="FFFFFF"/>
      </a:lt1>
      <a:dk2>
        <a:srgbClr val="006D8A"/>
      </a:dk2>
      <a:lt2>
        <a:srgbClr val="4BACC6"/>
      </a:lt2>
      <a:accent1>
        <a:srgbClr val="DC661E"/>
      </a:accent1>
      <a:accent2>
        <a:srgbClr val="BBC09B"/>
      </a:accent2>
      <a:accent3>
        <a:srgbClr val="8E8981"/>
      </a:accent3>
      <a:accent4>
        <a:srgbClr val="006D8A"/>
      </a:accent4>
      <a:accent5>
        <a:srgbClr val="4BACC6"/>
      </a:accent5>
      <a:accent6>
        <a:srgbClr val="F79646"/>
      </a:accent6>
      <a:hlink>
        <a:srgbClr val="4BACC6"/>
      </a:hlink>
      <a:folHlink>
        <a:srgbClr val="006D8A"/>
      </a:folHlink>
    </a:clrScheme>
    <a:fontScheme name="GPS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</Words>
  <Application>Microsoft Office PowerPoint</Application>
  <PresentationFormat>On-screen Show (4:3)</PresentationFormat>
  <Paragraphs>123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2_Office Theme</vt:lpstr>
      <vt:lpstr>Moving forward:  Primary Care in BC</vt:lpstr>
      <vt:lpstr>Our recent journey:  GPSC visioning</vt:lpstr>
      <vt:lpstr>PowerPoint Presentation</vt:lpstr>
      <vt:lpstr>PowerPoint Presentation</vt:lpstr>
      <vt:lpstr>PowerPoint Presentation</vt:lpstr>
      <vt:lpstr>Our goals</vt:lpstr>
      <vt:lpstr>Patient Medical Home  &amp; Primary Care Home</vt:lpstr>
      <vt:lpstr>Integrated System of Primary and Community Care</vt:lpstr>
      <vt:lpstr>12 attributes of a PMH</vt:lpstr>
      <vt:lpstr>Main streams of work</vt:lpstr>
      <vt:lpstr>Areas of work: stream 1</vt:lpstr>
      <vt:lpstr>Areas of work: stream 2</vt:lpstr>
      <vt:lpstr>Getting started with some initial proof of concept communities </vt:lpstr>
      <vt:lpstr>Our key ongoing work</vt:lpstr>
      <vt:lpstr>Next steps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2016-09-14T20:59:34Z</dcterms:created>
  <dcterms:modified xsi:type="dcterms:W3CDTF">2016-09-22T15:43:13Z</dcterms:modified>
</cp:coreProperties>
</file>